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7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46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702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702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0" y="1441440"/>
            <a:ext cx="25923600" cy="27815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7440" indent="-138708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3008160" lvl="1" indent="-11552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4627440" lvl="2" indent="-92520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6478560" lvl="3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8331120" lvl="4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0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0960" y="33370920"/>
            <a:ext cx="912132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4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1B352CE8-5EE2-4A98-A556-BFAC8ACE6DAD}" type="slidenum">
              <a:rPr lang="ru-RU" sz="4900" b="0" strike="noStrike" spc="-1">
                <a:solidFill>
                  <a:srgbClr val="8B8B8B"/>
                </a:solidFill>
                <a:latin typeface="Arial"/>
              </a:rPr>
              <a:t>‹#›</a:t>
            </a:fld>
            <a:endParaRPr lang="ru-RU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 bwMode="auto">
          <a:xfrm>
            <a:off x="9104879" y="17879961"/>
            <a:ext cx="7722101" cy="169399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 bwMode="auto">
          <a:xfrm>
            <a:off x="9678803" y="22138529"/>
            <a:ext cx="6674072" cy="171273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 bwMode="auto">
          <a:xfrm>
            <a:off x="8673184" y="15803436"/>
            <a:ext cx="8634692" cy="12966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 bwMode="auto">
          <a:xfrm>
            <a:off x="7921282" y="13696499"/>
            <a:ext cx="9913890" cy="12568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 bwMode="auto">
          <a:xfrm>
            <a:off x="473151" y="20183258"/>
            <a:ext cx="2519115" cy="296713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 bwMode="auto">
          <a:xfrm>
            <a:off x="3438967" y="20053000"/>
            <a:ext cx="3714036" cy="3340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41" name="CustomShape 1"/>
          <p:cNvSpPr/>
          <p:nvPr/>
        </p:nvSpPr>
        <p:spPr>
          <a:xfrm>
            <a:off x="0" y="1"/>
            <a:ext cx="28803240" cy="55615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74"/>
          <p:cNvPicPr/>
          <p:nvPr/>
        </p:nvPicPr>
        <p:blipFill>
          <a:blip r:embed="rId2">
            <a:lum bright="10000"/>
          </a:blip>
          <a:stretch/>
        </p:blipFill>
        <p:spPr>
          <a:xfrm>
            <a:off x="360" y="216360"/>
            <a:ext cx="9241200" cy="5544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0" y="288360"/>
            <a:ext cx="288032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 smtClean="0">
                <a:solidFill>
                  <a:srgbClr val="1F497D"/>
                </a:solidFill>
                <a:latin typeface="Times New Roman"/>
              </a:rPr>
              <a:t>I</a:t>
            </a:r>
            <a:r>
              <a:rPr lang="en-US" sz="6000" b="1" strike="noStrike" spc="-1" dirty="0" smtClean="0">
                <a:solidFill>
                  <a:srgbClr val="1F497D"/>
                </a:solidFill>
                <a:latin typeface="Times New Roman"/>
              </a:rPr>
              <a:t>V</a:t>
            </a:r>
            <a:r>
              <a:rPr lang="ru-RU" sz="6000" b="1" strike="noStrike" spc="-1" dirty="0" smtClean="0">
                <a:solidFill>
                  <a:srgbClr val="1F497D"/>
                </a:solidFill>
                <a:latin typeface="Times New Roman"/>
              </a:rPr>
              <a:t> </a:t>
            </a: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Международная конференция</a:t>
            </a:r>
            <a:endParaRPr lang="ru-RU" sz="6000" b="0" strike="noStrike" spc="-1" dirty="0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190763" y="26079096"/>
            <a:ext cx="243744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 dirty="0" smtClean="0">
                <a:solidFill>
                  <a:srgbClr val="1F497D"/>
                </a:solidFill>
                <a:latin typeface="Times New Roman"/>
              </a:rPr>
              <a:t>Выводы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0" y="5877547"/>
            <a:ext cx="28803240" cy="2553091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4800" b="1" spc="-1" dirty="0" smtClean="0">
                <a:solidFill>
                  <a:srgbClr val="1F497D"/>
                </a:solidFill>
                <a:latin typeface="Times New Roman"/>
              </a:rPr>
              <a:t>И</a:t>
            </a:r>
            <a:r>
              <a:rPr lang="ru-RU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НОВЫХ КОМПОЗИЦИОННЫХ МАТЕРИАЛОВ В ПРОЦЕССЕ САМОСОВМЕЩЕННОГО ДВОЙНОГО ПАТТЕРНИРОВАНИЯ</a:t>
            </a:r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Тихонова </a:t>
            </a:r>
            <a:r>
              <a:rPr lang="ru-RU"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Дмитриевна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аспирант,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сотрудник</a:t>
            </a:r>
            <a:r>
              <a:rPr lang="ru-RU" sz="3200" b="1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Горнев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Сергеевич, член-корреспондент РАН, </a:t>
            </a:r>
            <a:r>
              <a:rPr lang="ru-RU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д.т.н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46" name="Line 5"/>
          <p:cNvSpPr/>
          <p:nvPr/>
        </p:nvSpPr>
        <p:spPr>
          <a:xfrm>
            <a:off x="0" y="25832512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5779240" y="189000"/>
            <a:ext cx="28080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МОСКВА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1" spc="-1" dirty="0" smtClean="0">
                <a:solidFill>
                  <a:srgbClr val="1F497D"/>
                </a:solidFill>
                <a:latin typeface="Times New Roman"/>
              </a:rPr>
              <a:t>24</a:t>
            </a:r>
            <a:r>
              <a:rPr lang="ru-RU" sz="4000" b="1" strike="noStrike" spc="-1" dirty="0" smtClean="0">
                <a:solidFill>
                  <a:srgbClr val="1F497D"/>
                </a:solidFill>
                <a:latin typeface="Times New Roman"/>
              </a:rPr>
              <a:t>-25 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ОКТ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0" y="1448504"/>
            <a:ext cx="28803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spc="-1" dirty="0" smtClean="0">
                <a:solidFill>
                  <a:srgbClr val="000000"/>
                </a:solidFill>
                <a:latin typeface="Times New Roman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 dirty="0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 rot="16200000">
            <a:off x="24969913" y="536342"/>
            <a:ext cx="1104575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spc="-1" dirty="0" smtClean="0">
                <a:solidFill>
                  <a:srgbClr val="1F497D"/>
                </a:solidFill>
                <a:latin typeface="Times New Roman"/>
              </a:rPr>
              <a:t>2022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0" y="31899960"/>
            <a:ext cx="28803240" cy="41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3"/>
          <p:cNvSpPr/>
          <p:nvPr/>
        </p:nvSpPr>
        <p:spPr>
          <a:xfrm>
            <a:off x="20927738" y="26081809"/>
            <a:ext cx="304704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1F497D"/>
                </a:solidFill>
                <a:latin typeface="Times New Roman"/>
              </a:rPr>
              <a:t>Литература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4204" y="9368923"/>
            <a:ext cx="2812469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70000" algn="just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посвящена исследованию различных свойств новых композиционных материалов, которые можно использовать в качестве жёстких масок в процессе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самосовмещённого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мультипаттернирования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Обнаружено, что жёсткая маска на основе композиции оксида титана способна заменить импортные плёнки и использоваться в технологии двойного и четырёхкратного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паттернирования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56546" y="8565715"/>
            <a:ext cx="2922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ННОТАЦИЯ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529" y="11852876"/>
            <a:ext cx="667947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000" algn="just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крупносерийного производства чипов по технологии 28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ниже необходимо использовать передовые методы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разрешающей способности фотолитографии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 методы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самосовмещённого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мультипаттернирования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[1]. 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000" algn="just"/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технических проблем [2] для реализации таких технологий в промышленном производстве, в связи с чем актуальным является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рассмотрение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всех характеристик, в том числе и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грамотной реализации данного подхода.</a:t>
            </a:r>
            <a:endParaRPr lang="en-US" sz="2800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32645" y="11020999"/>
            <a:ext cx="1905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0780149" y="11078830"/>
            <a:ext cx="47145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эксперимента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415073" y="11020999"/>
            <a:ext cx="4959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</a:t>
            </a:r>
            <a:endParaRPr lang="ru-RU" sz="3200" dirty="0"/>
          </a:p>
        </p:txBody>
      </p:sp>
      <p:sp>
        <p:nvSpPr>
          <p:cNvPr id="55" name="Line 5"/>
          <p:cNvSpPr/>
          <p:nvPr/>
        </p:nvSpPr>
        <p:spPr>
          <a:xfrm>
            <a:off x="14369143" y="25832512"/>
            <a:ext cx="32474" cy="6067448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" name="Прямоугольник 32"/>
          <p:cNvSpPr/>
          <p:nvPr/>
        </p:nvSpPr>
        <p:spPr>
          <a:xfrm>
            <a:off x="473529" y="26660324"/>
            <a:ext cx="1322120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000" algn="just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указанных выше характеристик показала, что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лучшими кандидатами являются плёнки с использованием оксида титана TiOx-2, гафния HfOx-1 и циркония ZrOx-3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Данные композиции были опробованы на тестовом технологическом маршруте в ПАО «МИКРОН» и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вызвали металлического загрязнения технологических инструментов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Кроме того, при их использовании удаётся получить линии с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наилучшей шероховатостью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000" algn="just"/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было показано, что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материалы могут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использованы в качестве жёстких масок в процессе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фотолитографии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146195" y="26877453"/>
            <a:ext cx="130012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1.Красников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Я. Отличительные особенности и проблемы КМОП-технологии при уменьшении проектной нормы до уровня 0.18 мкм и меньше / Г. Я. Красников, О. М. Орлов // Российские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нанотехнологии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2008. – Т. 3. – № 7-8. – С. 124-128.</a:t>
            </a:r>
          </a:p>
          <a:p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.Тихонова Е. Д. Использование материала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spin-on-carbon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улучшения метода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самосовмещенного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двойного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паттернирования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Е. Д. Тихонова, Е. С. Горнев //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Наноиндустрия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2020. – Т. 13. – № S5-3(102). – С. 859-861.</a:t>
            </a:r>
          </a:p>
          <a:p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.Тихонова Е. Д. Применение оксидов металлов титана, гафния, алюминия, циркония и вольфрама в качестве жестких масок в процессе фотолитографии / Е. Д. Тихонова // Перспективные материалы науки, технологий и производства: Сборник научных статей Международной научно-практической конференции. – 2022. – Курск. – С. 312-315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3"/>
          <a:stretch/>
        </p:blipFill>
        <p:spPr>
          <a:xfrm>
            <a:off x="432000" y="290520"/>
            <a:ext cx="4884480" cy="1077840"/>
          </a:xfrm>
          <a:prstGeom prst="rect">
            <a:avLst/>
          </a:prstGeom>
          <a:ln>
            <a:noFill/>
          </a:ln>
        </p:spPr>
      </p:pic>
      <p:sp>
        <p:nvSpPr>
          <p:cNvPr id="92" name="Text Placeholder 341">
            <a:extLst>
              <a:ext uri="{FF2B5EF4-FFF2-40B4-BE49-F238E27FC236}">
                <a16:creationId xmlns:a16="http://schemas.microsoft.com/office/drawing/2014/main" xmlns="" id="{D99E3250-2432-474D-8B0C-7A83D077833A}"/>
              </a:ext>
            </a:extLst>
          </p:cNvPr>
          <p:cNvSpPr txBox="1">
            <a:spLocks/>
          </p:cNvSpPr>
          <p:nvPr/>
        </p:nvSpPr>
        <p:spPr>
          <a:xfrm>
            <a:off x="693289" y="20350769"/>
            <a:ext cx="2051376" cy="26321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/>
          <a:lstStyle>
            <a:lvl1pPr marL="242164" indent="-242164" algn="l" rtl="0" eaLnBrk="1" fontAlgn="base" hangingPunct="1">
              <a:lnSpc>
                <a:spcPts val="1907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marL="565049" indent="-242164" algn="l" rtl="0" eaLnBrk="1" fontAlgn="base" hangingPunct="1">
              <a:lnSpc>
                <a:spcPts val="1978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2pPr>
            <a:lvl3pPr marL="887935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3pPr>
            <a:lvl4pPr marL="1210820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4pPr>
            <a:lvl5pPr marL="1533706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5pPr>
            <a:lvl6pPr marL="1775870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6pPr>
            <a:lvl7pPr marL="209875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7pPr>
            <a:lvl8pPr marL="2421641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8pPr>
            <a:lvl9pPr marL="274452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-щённого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мультипат-тернирова-ния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 bwMode="auto">
          <a:xfrm>
            <a:off x="7921282" y="11975907"/>
            <a:ext cx="9913890" cy="95467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5" name="Text Placeholder 341">
            <a:extLst>
              <a:ext uri="{FF2B5EF4-FFF2-40B4-BE49-F238E27FC236}">
                <a16:creationId xmlns:a16="http://schemas.microsoft.com/office/drawing/2014/main" xmlns="" id="{D99E3250-2432-474D-8B0C-7A83D077833A}"/>
              </a:ext>
            </a:extLst>
          </p:cNvPr>
          <p:cNvSpPr txBox="1">
            <a:spLocks/>
          </p:cNvSpPr>
          <p:nvPr/>
        </p:nvSpPr>
        <p:spPr>
          <a:xfrm>
            <a:off x="3051762" y="20083669"/>
            <a:ext cx="4408338" cy="31842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/>
          <a:lstStyle>
            <a:lvl1pPr marL="242164" indent="-242164" algn="l" rtl="0" eaLnBrk="1" fontAlgn="base" hangingPunct="1">
              <a:lnSpc>
                <a:spcPts val="1907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marL="565049" indent="-242164" algn="l" rtl="0" eaLnBrk="1" fontAlgn="base" hangingPunct="1">
              <a:lnSpc>
                <a:spcPts val="1978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2pPr>
            <a:lvl3pPr marL="887935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3pPr>
            <a:lvl4pPr marL="1210820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4pPr>
            <a:lvl5pPr marL="1533706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5pPr>
            <a:lvl6pPr marL="1775870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6pPr>
            <a:lvl7pPr marL="209875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7pPr>
            <a:lvl8pPr marL="2421641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8pPr>
            <a:lvl9pPr marL="274452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птимальные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маршруты, проведя которые возможно добиться необходимых критических размеров линий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затвора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667754" y="11999592"/>
            <a:ext cx="10480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ЖЁСТКИЕ МАСКИ – МАНДРЕЛЫ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(слои,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которых будут сформированы первоначальные линии)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553861" y="15758880"/>
            <a:ext cx="89537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ЗАРУБЕЖНЫЕ МАТЕРИАЛЫ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качество, стабильность, широкая область применения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дороговизна, недоступность 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7900017" y="17846403"/>
            <a:ext cx="102082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КОМПОЗИЦИОННЫХ ОТЕЧЕСТВЕННЫХ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цена, доступность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малая область исследования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8934542" y="17238805"/>
            <a:ext cx="7880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АКТУАЛЬНОЕ РЕШЕНИЕ</a:t>
            </a:r>
            <a:endParaRPr lang="ru-RU" sz="28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16444" y="15113115"/>
            <a:ext cx="7880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ПРЕДЛОЖЕННОЕ РАНЕЕ РЕШЕНИЕ </a:t>
            </a:r>
            <a:r>
              <a:rPr lang="en-US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endParaRPr lang="ru-RU" sz="28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8934542" y="13079080"/>
            <a:ext cx="7880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endParaRPr lang="ru-RU" sz="28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741507" y="13679357"/>
            <a:ext cx="101674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селективность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близлежащим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слоям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Лёгкость в удалении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Устойчивость 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плазменному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травлению</a:t>
            </a:r>
          </a:p>
        </p:txBody>
      </p:sp>
      <p:sp>
        <p:nvSpPr>
          <p:cNvPr id="104" name="Text Placeholder 341">
            <a:extLst>
              <a:ext uri="{FF2B5EF4-FFF2-40B4-BE49-F238E27FC236}">
                <a16:creationId xmlns:a16="http://schemas.microsoft.com/office/drawing/2014/main" xmlns="" id="{D99E3250-2432-474D-8B0C-7A83D077833A}"/>
              </a:ext>
            </a:extLst>
          </p:cNvPr>
          <p:cNvSpPr txBox="1">
            <a:spLocks/>
          </p:cNvSpPr>
          <p:nvPr/>
        </p:nvSpPr>
        <p:spPr>
          <a:xfrm>
            <a:off x="404204" y="23764094"/>
            <a:ext cx="6748799" cy="1945846"/>
          </a:xfrm>
          <a:prstGeom prst="rect">
            <a:avLst/>
          </a:prstGeom>
        </p:spPr>
        <p:txBody>
          <a:bodyPr lIns="90000"/>
          <a:lstStyle>
            <a:lvl1pPr marL="242164" indent="-242164" algn="l" rtl="0" eaLnBrk="1" fontAlgn="base" hangingPunct="1">
              <a:lnSpc>
                <a:spcPts val="1907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marL="565049" indent="-242164" algn="l" rtl="0" eaLnBrk="1" fontAlgn="base" hangingPunct="1">
              <a:lnSpc>
                <a:spcPts val="1978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2pPr>
            <a:lvl3pPr marL="887935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3pPr>
            <a:lvl4pPr marL="1210820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4pPr>
            <a:lvl5pPr marL="1533706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5pPr>
            <a:lvl6pPr marL="1775870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6pPr>
            <a:lvl7pPr marL="209875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7pPr>
            <a:lvl8pPr marL="2421641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8pPr>
            <a:lvl9pPr marL="274452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27000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настоящей работе поднимаются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подбора и исследования новых материалов в качестве жёстких масок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передовых процессах фотолитографии. </a:t>
            </a:r>
            <a:endParaRPr lang="en-US" sz="2800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 Placeholder 341">
            <a:extLst>
              <a:ext uri="{FF2B5EF4-FFF2-40B4-BE49-F238E27FC236}">
                <a16:creationId xmlns:a16="http://schemas.microsoft.com/office/drawing/2014/main" xmlns="" id="{D99E3250-2432-474D-8B0C-7A83D077833A}"/>
              </a:ext>
            </a:extLst>
          </p:cNvPr>
          <p:cNvSpPr txBox="1">
            <a:spLocks/>
          </p:cNvSpPr>
          <p:nvPr/>
        </p:nvSpPr>
        <p:spPr>
          <a:xfrm>
            <a:off x="860458" y="19324452"/>
            <a:ext cx="1739635" cy="891240"/>
          </a:xfrm>
          <a:prstGeom prst="rect">
            <a:avLst/>
          </a:prstGeom>
        </p:spPr>
        <p:txBody>
          <a:bodyPr lIns="90000"/>
          <a:lstStyle>
            <a:lvl1pPr marL="242164" indent="-242164" algn="l" rtl="0" eaLnBrk="1" fontAlgn="base" hangingPunct="1">
              <a:lnSpc>
                <a:spcPts val="1907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marL="565049" indent="-242164" algn="l" rtl="0" eaLnBrk="1" fontAlgn="base" hangingPunct="1">
              <a:lnSpc>
                <a:spcPts val="1978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2pPr>
            <a:lvl3pPr marL="887935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3pPr>
            <a:lvl4pPr marL="1210820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4pPr>
            <a:lvl5pPr marL="1533706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5pPr>
            <a:lvl6pPr marL="1775870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6pPr>
            <a:lvl7pPr marL="209875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7pPr>
            <a:lvl8pPr marL="2421641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8pPr>
            <a:lvl9pPr marL="274452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endParaRPr lang="en-US" sz="2800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 Placeholder 341">
            <a:extLst>
              <a:ext uri="{FF2B5EF4-FFF2-40B4-BE49-F238E27FC236}">
                <a16:creationId xmlns:a16="http://schemas.microsoft.com/office/drawing/2014/main" xmlns="" id="{D99E3250-2432-474D-8B0C-7A83D077833A}"/>
              </a:ext>
            </a:extLst>
          </p:cNvPr>
          <p:cNvSpPr txBox="1">
            <a:spLocks/>
          </p:cNvSpPr>
          <p:nvPr/>
        </p:nvSpPr>
        <p:spPr>
          <a:xfrm>
            <a:off x="4123098" y="19298590"/>
            <a:ext cx="2489517" cy="628680"/>
          </a:xfrm>
          <a:prstGeom prst="rect">
            <a:avLst/>
          </a:prstGeom>
        </p:spPr>
        <p:txBody>
          <a:bodyPr lIns="90000"/>
          <a:lstStyle>
            <a:lvl1pPr marL="242164" indent="-242164" algn="l" rtl="0" eaLnBrk="1" fontAlgn="base" hangingPunct="1">
              <a:lnSpc>
                <a:spcPts val="1907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marL="565049" indent="-242164" algn="l" rtl="0" eaLnBrk="1" fontAlgn="base" hangingPunct="1">
              <a:lnSpc>
                <a:spcPts val="1978"/>
              </a:lnSpc>
              <a:spcBef>
                <a:spcPct val="0"/>
              </a:spcBef>
              <a:spcAft>
                <a:spcPts val="989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2pPr>
            <a:lvl3pPr marL="887935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3pPr>
            <a:lvl4pPr marL="1210820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4pPr>
            <a:lvl5pPr marL="1533706" indent="-24216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FAD28"/>
              </a:buClr>
              <a:buFont typeface="Lucida Grande" charset="0"/>
              <a:buChar char="➜"/>
              <a:defRPr sz="1624">
                <a:solidFill>
                  <a:schemeClr val="tx1"/>
                </a:solidFill>
                <a:latin typeface="+mj-lt"/>
                <a:ea typeface="MS PGothic" pitchFamily="34" charset="-128"/>
              </a:defRPr>
            </a:lvl5pPr>
            <a:lvl6pPr marL="1775870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6pPr>
            <a:lvl7pPr marL="209875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7pPr>
            <a:lvl8pPr marL="2421641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8pPr>
            <a:lvl9pPr marL="2744526" indent="-16144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24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en-US" sz="2800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958737" y="20235348"/>
            <a:ext cx="99138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СМЕШАННЫЕ В РАЗНЫХ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ПРОПОРЦИЯХ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КОМПОЗИЦИИ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ОКСИДОВ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980047" y="21492737"/>
            <a:ext cx="1880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титана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1047055" y="21498508"/>
            <a:ext cx="2090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алюминия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5358712" y="21492737"/>
            <a:ext cx="2500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вольфрама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3536855" y="21492737"/>
            <a:ext cx="1762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гафния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931829" y="22101132"/>
            <a:ext cx="102277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хорошая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стойкость к сухому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травлению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стабильные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длительный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7961254" y="24476670"/>
            <a:ext cx="99905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задействованы в процессе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самосовмещённого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двойного и четырёхкратного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паттернирования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9104879" y="19708452"/>
            <a:ext cx="7880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ИССЛЕДУЕМЫЕ ОБЪЕКТЫ</a:t>
            </a:r>
            <a:endParaRPr lang="ru-RU" sz="28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6" name="Прямая со стрелкой 115"/>
          <p:cNvCxnSpPr/>
          <p:nvPr/>
        </p:nvCxnSpPr>
        <p:spPr bwMode="auto">
          <a:xfrm flipH="1">
            <a:off x="11991552" y="21191274"/>
            <a:ext cx="931502" cy="3524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" name="Прямая со стрелкой 116"/>
          <p:cNvCxnSpPr>
            <a:stCxn id="108" idx="2"/>
          </p:cNvCxnSpPr>
          <p:nvPr/>
        </p:nvCxnSpPr>
        <p:spPr bwMode="auto">
          <a:xfrm>
            <a:off x="12915683" y="21189455"/>
            <a:ext cx="3382117" cy="357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Прямая со стрелкой 117"/>
          <p:cNvCxnSpPr>
            <a:stCxn id="108" idx="2"/>
          </p:cNvCxnSpPr>
          <p:nvPr/>
        </p:nvCxnSpPr>
        <p:spPr bwMode="auto">
          <a:xfrm flipH="1">
            <a:off x="9760171" y="21189455"/>
            <a:ext cx="3155512" cy="357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Прямая со стрелкой 118"/>
          <p:cNvCxnSpPr/>
          <p:nvPr/>
        </p:nvCxnSpPr>
        <p:spPr bwMode="auto">
          <a:xfrm>
            <a:off x="12915682" y="21190821"/>
            <a:ext cx="1304043" cy="3177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0" name="Стрелка вниз 119"/>
          <p:cNvSpPr/>
          <p:nvPr/>
        </p:nvSpPr>
        <p:spPr bwMode="auto">
          <a:xfrm>
            <a:off x="12874643" y="24055962"/>
            <a:ext cx="436341" cy="489204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5" name="Таблица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11152"/>
              </p:ext>
            </p:extLst>
          </p:nvPr>
        </p:nvGraphicFramePr>
        <p:xfrm>
          <a:off x="18385972" y="11922840"/>
          <a:ext cx="10103432" cy="8107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{69C7853C-536D-4A76-A0AE-DD22124D55A5}</a:tableStyleId>
              </a:tblPr>
              <a:tblGrid>
                <a:gridCol w="1411852"/>
                <a:gridCol w="1765005"/>
                <a:gridCol w="2633108"/>
                <a:gridCol w="2406724"/>
                <a:gridCol w="1886743"/>
              </a:tblGrid>
              <a:tr h="37803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Мате-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риалы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сушки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Относительная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скорость травления в</a:t>
                      </a:r>
                      <a:r>
                        <a:rPr lang="ru-RU" sz="2800" spc="-2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CF</a:t>
                      </a:r>
                      <a:r>
                        <a:rPr lang="ru-RU" sz="28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Относитель-ная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скорость травления в</a:t>
                      </a:r>
                      <a:r>
                        <a:rPr lang="ru-RU" sz="2800" spc="-2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</a:t>
                      </a:r>
                      <a:r>
                        <a:rPr lang="ru-RU" sz="28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spc="-5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Диэлект-рическая</a:t>
                      </a:r>
                      <a:r>
                        <a:rPr lang="ru-RU" sz="28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постоянная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TiOx-1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250°C/60c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300°C/60c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TiOx-2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250°C/60c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300°C/60c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ZrOx-1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250°C/120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300°C/120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350°C/120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ZrOx-2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250°C/120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300°C/120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350°C/120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ZrOx-3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250°C/60c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300°C/60c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HfOx-1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250°C/60c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300°C/60c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5121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WOx-1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350°C/120</a:t>
                      </a: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AlOx-1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350°C/60c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ru-RU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5941C383-1F84-453D-A07D-0C7FFD5780ED}"/>
              </a:ext>
            </a:extLst>
          </p:cNvPr>
          <p:cNvSpPr txBox="1"/>
          <p:nvPr/>
        </p:nvSpPr>
        <p:spPr>
          <a:xfrm>
            <a:off x="19481631" y="24813396"/>
            <a:ext cx="882676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1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Металлические следы исследуемых материалов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5941C383-1F84-453D-A07D-0C7FFD5780ED}"/>
              </a:ext>
            </a:extLst>
          </p:cNvPr>
          <p:cNvSpPr txBox="1"/>
          <p:nvPr/>
        </p:nvSpPr>
        <p:spPr>
          <a:xfrm>
            <a:off x="18159549" y="20236181"/>
            <a:ext cx="109116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1.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св-тва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жёстких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масок из новых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" name="Рисунок 1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5972" y="20969678"/>
            <a:ext cx="4715610" cy="3816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61773" y="20958798"/>
            <a:ext cx="4827631" cy="3837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61" name="Прямоугольник 160"/>
          <p:cNvSpPr/>
          <p:nvPr/>
        </p:nvSpPr>
        <p:spPr>
          <a:xfrm>
            <a:off x="490216" y="18583565"/>
            <a:ext cx="68203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предыдущих работ </a:t>
            </a:r>
            <a:r>
              <a:rPr lang="en-US" sz="3200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[2,3]</a:t>
            </a:r>
            <a:endParaRPr lang="ru-RU" sz="3200" dirty="0"/>
          </a:p>
        </p:txBody>
      </p:sp>
      <p:sp>
        <p:nvSpPr>
          <p:cNvPr id="2" name="Овал 1"/>
          <p:cNvSpPr/>
          <p:nvPr/>
        </p:nvSpPr>
        <p:spPr>
          <a:xfrm>
            <a:off x="17346706" y="1076753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4370</TotalTime>
  <Words>567</Words>
  <Application>Microsoft Office PowerPoint</Application>
  <PresentationFormat>Произвольный</PresentationFormat>
  <Paragraphs>133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DejaVu Sans</vt:lpstr>
      <vt:lpstr>Lucida Grande</vt:lpstr>
      <vt:lpstr>Times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Карина</dc:creator>
  <dc:description/>
  <cp:lastModifiedBy>Учетная запись Майкрософт</cp:lastModifiedBy>
  <cp:revision>435</cp:revision>
  <dcterms:created xsi:type="dcterms:W3CDTF">2010-04-06T13:27:58Z</dcterms:created>
  <dcterms:modified xsi:type="dcterms:W3CDTF">2022-10-25T10:40:16Z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