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508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3008160" lvl="1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4627440" lvl="2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6478560" lvl="3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8331120" lvl="4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1B352CE8-5EE2-4A98-A556-BFAC8ACE6DAD}" type="slidenum">
              <a:rPr lang="ru-RU" sz="4900" b="0" strike="noStrike" spc="-1">
                <a:solidFill>
                  <a:srgbClr val="8B8B8B"/>
                </a:solidFill>
                <a:latin typeface="Arial"/>
              </a:rPr>
              <a:t>‹#›</a:t>
            </a:fld>
            <a:endParaRPr lang="ru-RU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55822" y="14224875"/>
            <a:ext cx="160746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marR="3062605" indent="162000" algn="just"/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построения новой модели была рассмотрена</a:t>
            </a:r>
            <a:r>
              <a:rPr lang="ru-RU" sz="2800" spc="-11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взаимосвязь стандартных показателей интенсивности</a:t>
            </a:r>
            <a:r>
              <a:rPr lang="ru-RU" sz="2800" b="1" spc="-11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воздушного изображения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таких как</a:t>
            </a:r>
            <a:r>
              <a:rPr lang="ru-RU" sz="2800" spc="5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максимальная</a:t>
            </a:r>
            <a:r>
              <a:rPr lang="ru-RU" sz="2800" spc="3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spc="5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минимальная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интенсивности,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b="1" spc="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верхними</a:t>
            </a:r>
            <a:r>
              <a:rPr lang="ru-RU" sz="2800" b="1" spc="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потерями</a:t>
            </a:r>
            <a:r>
              <a:rPr lang="ru-RU" sz="2800" b="1" spc="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профиля</a:t>
            </a:r>
            <a:r>
              <a:rPr lang="ru-RU" sz="2800" b="1" spc="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фоторезиста.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верхними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потерями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фоторезиста.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2800" marR="3062605" algn="just"/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интенсивности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построены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двум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разрезам:</a:t>
            </a:r>
            <a:r>
              <a:rPr lang="ru-RU" sz="2800" spc="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вертикальному</a:t>
            </a:r>
            <a:r>
              <a:rPr lang="ru-RU" sz="2800" spc="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разрезам: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вертикальному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горизонтальному.</a:t>
            </a:r>
            <a:endParaRPr lang="ru-RU" sz="28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728" y="15190280"/>
            <a:ext cx="5976281" cy="1917241"/>
          </a:xfrm>
          <a:prstGeom prst="rect">
            <a:avLst/>
          </a:prstGeom>
        </p:spPr>
      </p:pic>
      <p:sp>
        <p:nvSpPr>
          <p:cNvPr id="28" name="Стрелка вниз 27"/>
          <p:cNvSpPr/>
          <p:nvPr/>
        </p:nvSpPr>
        <p:spPr>
          <a:xfrm>
            <a:off x="8222062" y="12071189"/>
            <a:ext cx="2959310" cy="191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CustomShape 1"/>
          <p:cNvSpPr/>
          <p:nvPr/>
        </p:nvSpPr>
        <p:spPr>
          <a:xfrm>
            <a:off x="0" y="0"/>
            <a:ext cx="28803240" cy="5976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/>
          <p:cNvPicPr/>
          <p:nvPr/>
        </p:nvPicPr>
        <p:blipFill>
          <a:blip r:embed="rId3">
            <a:lum bright="10000"/>
          </a:blip>
          <a:stretch/>
        </p:blipFill>
        <p:spPr>
          <a:xfrm>
            <a:off x="360" y="216360"/>
            <a:ext cx="9241200" cy="5544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 smtClean="0">
                <a:solidFill>
                  <a:srgbClr val="1F497D"/>
                </a:solidFill>
                <a:latin typeface="Times New Roman"/>
              </a:rPr>
              <a:t>III </a:t>
            </a: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Международная конференция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5982089" y="25816158"/>
            <a:ext cx="243744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rgbClr val="1F497D"/>
                </a:solidFill>
                <a:latin typeface="Times New Roman"/>
              </a:rPr>
              <a:t>Выводы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0" y="5905080"/>
            <a:ext cx="28803240" cy="283009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4800" b="1" spc="-1" dirty="0" smtClean="0">
                <a:solidFill>
                  <a:srgbClr val="1F497D"/>
                </a:solidFill>
                <a:latin typeface="Times New Roman"/>
              </a:rPr>
              <a:t>И</a:t>
            </a:r>
            <a:r>
              <a:rPr lang="ru-RU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ССЛЕДОВАНИЕ ПРОФИЛЯ ФОТОРЕЗИСТА В ПРОЦЕССЕ САМОСОВМЕЩЕННОГО ДВОЙНОГО ПАТТЕРНИРОВАНИЯ МЕТОДОМ МАТЕМАТИЧЕСКОГО МОДЕЛИРОВАНИЯ</a:t>
            </a:r>
            <a:endParaRPr lang="ru-RU" sz="4800" b="0" strike="noStrike" spc="-1" dirty="0" smtClean="0">
              <a:latin typeface="Arial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Тихонова </a:t>
            </a: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Дмитриевна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сотрудник</a:t>
            </a:r>
            <a:r>
              <a:rPr lang="ru-RU" sz="3200" b="1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Горнев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Сергеевич, член-корреспондент РАН,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д.т.н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25371832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МОСКВА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1" spc="-1" dirty="0" smtClean="0">
                <a:solidFill>
                  <a:srgbClr val="1F497D"/>
                </a:solidFill>
                <a:latin typeface="Times New Roman"/>
              </a:rPr>
              <a:t>25</a:t>
            </a:r>
            <a:r>
              <a:rPr lang="ru-RU" sz="4000" b="1" strike="noStrike" spc="-1" dirty="0" smtClean="0">
                <a:solidFill>
                  <a:srgbClr val="1F497D"/>
                </a:solidFill>
                <a:latin typeface="Times New Roman"/>
              </a:rPr>
              <a:t>-26 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ОКТ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368360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69913" y="536342"/>
            <a:ext cx="1104575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spc="-1" dirty="0" smtClean="0">
                <a:solidFill>
                  <a:srgbClr val="1F497D"/>
                </a:solidFill>
                <a:latin typeface="Times New Roman"/>
              </a:rPr>
              <a:t>2021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1899960"/>
            <a:ext cx="28803240" cy="41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" name="Picture 2"/>
          <p:cNvPicPr/>
          <p:nvPr/>
        </p:nvPicPr>
        <p:blipFill>
          <a:blip r:embed="rId4"/>
          <a:stretch/>
        </p:blipFill>
        <p:spPr>
          <a:xfrm>
            <a:off x="26283240" y="4032720"/>
            <a:ext cx="1744560" cy="1680840"/>
          </a:xfrm>
          <a:prstGeom prst="rect">
            <a:avLst/>
          </a:prstGeom>
          <a:ln>
            <a:noFill/>
          </a:ln>
        </p:spPr>
      </p:pic>
      <p:sp>
        <p:nvSpPr>
          <p:cNvPr id="14" name="CustomShape 3"/>
          <p:cNvSpPr/>
          <p:nvPr/>
        </p:nvSpPr>
        <p:spPr>
          <a:xfrm>
            <a:off x="20724350" y="25816158"/>
            <a:ext cx="304704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F497D"/>
                </a:solidFill>
                <a:latin typeface="Times New Roman"/>
              </a:rPr>
              <a:t>Литература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6747" y="10013937"/>
            <a:ext cx="7247682" cy="789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835" marR="57150" indent="161290" algn="just">
              <a:spcBef>
                <a:spcPts val="400"/>
              </a:spcBef>
            </a:pP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spc="1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настоящее</a:t>
            </a:r>
            <a:r>
              <a:rPr lang="ru-RU" sz="2800" spc="1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</a:t>
            </a:r>
            <a:r>
              <a:rPr lang="ru-RU" sz="2800" spc="1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spc="10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</a:t>
            </a:r>
            <a:r>
              <a:rPr lang="ru-RU" sz="2800" spc="1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идет</a:t>
            </a:r>
            <a:r>
              <a:rPr lang="ru-RU" sz="2800" spc="10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активная</a:t>
            </a:r>
            <a:r>
              <a:rPr lang="ru-RU" sz="2800" spc="10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</a:t>
            </a:r>
            <a:r>
              <a:rPr lang="ru-RU" sz="2800" spc="1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освоению</a:t>
            </a:r>
            <a:r>
              <a:rPr lang="ru-RU" sz="2800" spc="3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spc="4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внедрению</a:t>
            </a:r>
            <a:r>
              <a:rPr lang="ru-RU" sz="2800" spc="4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2800" spc="4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отечественный</a:t>
            </a:r>
            <a:r>
              <a:rPr lang="ru-RU" sz="2800" spc="4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рынок</a:t>
            </a:r>
            <a:r>
              <a:rPr lang="ru-RU" sz="2800" spc="4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28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формирования рисунка требуемых размеров</a:t>
            </a:r>
            <a:r>
              <a:rPr lang="ru-RU" sz="2800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агрессивные</a:t>
            </a:r>
            <a:r>
              <a:rPr lang="ru-RU" sz="2800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улучшения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разрешения, в частности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самосовмещенное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двойное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паттернировани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self­-aligned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double</a:t>
            </a:r>
            <a:r>
              <a:rPr lang="ru-RU" sz="2800" b="1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patterning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800" b="1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SADP)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03835" marR="57150" indent="161290" algn="just">
              <a:spcBef>
                <a:spcPts val="400"/>
              </a:spcBef>
            </a:pP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при использовании данной технологии критическое влияние на величину технологической ошибки начинают оказывать операции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травления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осаждения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на данных этапах провести строгий контроль получаемого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профиля, в частности с помощью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моделирования.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2847" y="9178042"/>
            <a:ext cx="5455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исследования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6747" y="18950921"/>
            <a:ext cx="72476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профиля  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фоторезиста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процесса двойного </a:t>
            </a:r>
            <a:r>
              <a:rPr lang="ru-RU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паттернирования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ПО </a:t>
            </a:r>
            <a:r>
              <a:rPr lang="ru-RU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Prolith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</a:t>
            </a:r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8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симуляции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строгая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фоторезистивная модель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применяемая при стандартном промышленном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линий затворов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технологии 28нм.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исследовать, как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неравномерный профиль фоторезиста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     потери      сверху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влияет     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получившееся изображение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сделать, чтобы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данную модель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54829" y="18164655"/>
            <a:ext cx="547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 задачи исследования</a:t>
            </a:r>
            <a:endParaRPr lang="ru-RU" sz="32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426" y="22134547"/>
            <a:ext cx="9975042" cy="289935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747" y="17100296"/>
            <a:ext cx="7198170" cy="285365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2499" y="12436475"/>
            <a:ext cx="4323343" cy="20576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520" y="17074201"/>
            <a:ext cx="5256854" cy="80344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8391747" y="10015451"/>
            <a:ext cx="13192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29845" indent="161290" algn="just">
              <a:spcAft>
                <a:spcPts val="0"/>
              </a:spcAft>
            </a:pP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Откалиброванная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предложенной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разработчиком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показала, что</a:t>
            </a:r>
            <a:r>
              <a:rPr lang="ru-RU" sz="2800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2800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детектирование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слабых мест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пост–экспозиционной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верификации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ведет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значительному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снижению верхних</a:t>
            </a:r>
            <a:r>
              <a:rPr lang="ru-RU" sz="2800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потерь</a:t>
            </a:r>
            <a:r>
              <a:rPr lang="ru-RU" sz="2800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профиля</a:t>
            </a:r>
            <a:r>
              <a:rPr lang="ru-RU" sz="2800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фоторезиста.</a:t>
            </a:r>
            <a:endParaRPr lang="ru-RU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465269" y="9121093"/>
            <a:ext cx="11511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новой модели построения профиля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фоторезиста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436" y="11607440"/>
            <a:ext cx="9878500" cy="244166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000610" y="12270813"/>
            <a:ext cx="14237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данную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одель.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779990" y="17612453"/>
            <a:ext cx="90270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4465" marR="3061970" indent="161290" algn="just">
              <a:spcAft>
                <a:spcPts val="0"/>
              </a:spcAft>
            </a:pP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</a:t>
            </a:r>
            <a:r>
              <a:rPr lang="ru-RU" sz="2800" spc="9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избежать</a:t>
            </a:r>
            <a:r>
              <a:rPr lang="ru-RU" sz="2800" spc="8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предсказанных</a:t>
            </a:r>
            <a:r>
              <a:rPr lang="ru-RU" sz="2800" spc="8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</a:t>
            </a:r>
            <a:r>
              <a:rPr lang="ru-RU" sz="2800" spc="9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образом</a:t>
            </a:r>
            <a:r>
              <a:rPr lang="ru-RU" sz="2800" spc="8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 -­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экспозиционных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ошибок,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слой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</a:t>
            </a:r>
            <a:r>
              <a:rPr lang="ru-RU" sz="2800" b="1" spc="1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настроен</a:t>
            </a:r>
            <a:r>
              <a:rPr lang="ru-RU" sz="2800" b="1" spc="1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</a:t>
            </a:r>
            <a:r>
              <a:rPr lang="ru-RU" sz="2800" b="1" spc="1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образом,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 более</a:t>
            </a:r>
            <a:r>
              <a:rPr lang="ru-RU" sz="2800" b="1" spc="-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гладким.</a:t>
            </a:r>
            <a:endParaRPr lang="ru-RU" sz="28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91747" y="20120901"/>
            <a:ext cx="164153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4465" marR="3062605" indent="161290" algn="just">
              <a:spcBef>
                <a:spcPts val="20"/>
              </a:spcBef>
              <a:spcAft>
                <a:spcPts val="0"/>
              </a:spcAft>
            </a:pP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2800" b="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этого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каждого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соответствующего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разбит</a:t>
            </a:r>
            <a:r>
              <a:rPr lang="ru-RU" sz="2800" b="1" spc="1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2800" b="1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определенные</a:t>
            </a:r>
            <a:r>
              <a:rPr lang="ru-RU" sz="2800" b="1" spc="1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интервалы, после</a:t>
            </a:r>
            <a:r>
              <a:rPr lang="ru-RU" sz="2800" b="1" spc="1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чего</a:t>
            </a:r>
            <a:r>
              <a:rPr lang="ru-RU" sz="2800" b="1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2800" b="1" spc="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заданных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интервалов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желаемым</a:t>
            </a:r>
            <a:r>
              <a:rPr lang="ru-RU" sz="2800" b="1" spc="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значением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результата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литографии</a:t>
            </a:r>
            <a:r>
              <a:rPr lang="ru-RU" sz="2800" b="1" spc="6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b="1" spc="6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травления</a:t>
            </a:r>
            <a:r>
              <a:rPr lang="ru-RU" sz="2800" b="1" spc="6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</a:t>
            </a:r>
            <a:r>
              <a:rPr lang="ru-RU" sz="2800" b="1" spc="6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подобрана</a:t>
            </a:r>
            <a:r>
              <a:rPr lang="ru-RU" sz="2800" b="1" spc="6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</a:t>
            </a:r>
            <a:r>
              <a:rPr lang="ru-RU" sz="2800" b="1" spc="6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выгодная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спецификация.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2834490" y="9179427"/>
            <a:ext cx="4959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исследования</a:t>
            </a:r>
            <a:endParaRPr lang="ru-RU" sz="3200" dirty="0"/>
          </a:p>
        </p:txBody>
      </p:sp>
      <p:sp>
        <p:nvSpPr>
          <p:cNvPr id="55" name="Line 5"/>
          <p:cNvSpPr/>
          <p:nvPr/>
        </p:nvSpPr>
        <p:spPr>
          <a:xfrm flipH="1">
            <a:off x="14401617" y="25371832"/>
            <a:ext cx="32839" cy="6528128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Прямоугольник 29"/>
          <p:cNvSpPr/>
          <p:nvPr/>
        </p:nvSpPr>
        <p:spPr>
          <a:xfrm>
            <a:off x="22301411" y="10013937"/>
            <a:ext cx="57655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2000" algn="just"/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Построенная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многоуровневая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распределения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интенсивности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корректное</a:t>
            </a:r>
            <a:r>
              <a:rPr lang="ru-RU" sz="2800" b="1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местонахождение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горячих</a:t>
            </a:r>
            <a:r>
              <a:rPr lang="ru-RU" sz="2800" b="1" spc="3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точек</a:t>
            </a:r>
            <a:r>
              <a:rPr lang="ru-RU" sz="2800" b="1" spc="3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b="1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фоторезисте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2301411" y="14658702"/>
            <a:ext cx="5765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участках PA1­-PA5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срезе Y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значительно уменьшить верхние потери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более сглаженный контур профиля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фоторезиста.</a:t>
            </a:r>
          </a:p>
          <a:p>
            <a:pPr indent="162000" algn="just"/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3529" y="26579034"/>
            <a:ext cx="132212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8115" marR="216535" indent="162000" algn="just">
              <a:spcBef>
                <a:spcPts val="5"/>
              </a:spcBef>
              <a:spcAft>
                <a:spcPts val="0"/>
              </a:spcAft>
              <a:tabLst>
                <a:tab pos="473075" algn="l"/>
                <a:tab pos="1124585" algn="l"/>
                <a:tab pos="1668780" algn="l"/>
              </a:tabLst>
            </a:pP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итогам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проделанной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r>
              <a:rPr lang="ru-RU" sz="2800" spc="1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</a:t>
            </a:r>
            <a:r>
              <a:rPr lang="ru-RU" sz="2800" spc="1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предложена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которой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рисунка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основных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этапах травления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уровни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разной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интенсивности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800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моделировании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воздушного</a:t>
            </a:r>
            <a:r>
              <a:rPr lang="ru-RU" sz="2800" spc="12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изображения.</a:t>
            </a:r>
            <a:r>
              <a:rPr lang="ru-RU" sz="2800" spc="-11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58115" marR="216535" indent="162000" algn="just">
              <a:spcBef>
                <a:spcPts val="5"/>
              </a:spcBef>
              <a:spcAft>
                <a:spcPts val="0"/>
              </a:spcAft>
              <a:tabLst>
                <a:tab pos="473075" algn="l"/>
                <a:tab pos="1124585" algn="l"/>
                <a:tab pos="1668780" algn="l"/>
              </a:tabLst>
            </a:pP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	образом,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удается	восстановить	двумерное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    интенсивности      профиля     линий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которое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помогает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заранее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предугадать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слабые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места, которые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возникнуть</a:t>
            </a:r>
            <a:r>
              <a:rPr lang="ru-RU" sz="2800" b="1" spc="3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</a:t>
            </a:r>
            <a:r>
              <a:rPr lang="ru-RU" sz="2800" b="1" spc="15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травления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</a:t>
            </a:r>
            <a:r>
              <a:rPr lang="ru-RU" sz="2800" spc="15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уменьшить</a:t>
            </a:r>
            <a:r>
              <a:rPr lang="ru-RU" sz="2800" b="1" spc="15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верхние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потери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профиля</a:t>
            </a:r>
            <a:r>
              <a:rPr lang="ru-RU" sz="2800" b="1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фоторезиста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адекватный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критических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размеров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линий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</a:t>
            </a:r>
            <a:r>
              <a:rPr lang="ru-RU" sz="2800" spc="5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траления.</a:t>
            </a:r>
            <a:endParaRPr lang="ru-RU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95058" y="26739776"/>
            <a:ext cx="130012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Красников, Г. Я. Общая теория технологии и микроэлектроника: часть 2. Вопросы метода и классификации / Г. Я. Красников, Е. С. Горнев, И. В. Матюшкин // Электронная техника. Серия 3: Микроэлектроника. – 2017. – № 4(168). – С. 16-41.</a:t>
            </a:r>
            <a:endParaRPr lang="ru-RU" sz="28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Тихонова, Е. Д. Использование материала 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spin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улучшения метода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самосовмещенного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двойного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паттернирования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Е. Д. Тихонова, Е. С. Горнев //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Наноиндустрия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2020. – Т. 13. – № 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5-3(102). – С. 859-861.</a:t>
            </a:r>
            <a:endParaRPr lang="ru-RU" sz="28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Furubayashi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Mask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defect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printability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Self-Aligned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Quadruple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Patterning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(SAQP)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Furubayashi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Koutarou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Seiro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Miyoshi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Shinji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Yamaguchi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Kazunori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Iida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Satoshi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Tsuyoshi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Morisaki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Naoki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Sato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Hidefumi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Mukai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SPIE 978: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Optical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Microlithography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XXIX. 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2016. –V. </a:t>
            </a:r>
            <a:r>
              <a:rPr lang="ru-RU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97800O </a:t>
            </a:r>
            <a:r>
              <a:rPr lang="en-US" sz="2800" b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P. 7.</a:t>
            </a:r>
            <a:endParaRPr lang="ru-RU" sz="2800" b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4241</TotalTime>
  <Words>547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Yelena Tikhonova</cp:lastModifiedBy>
  <cp:revision>413</cp:revision>
  <dcterms:created xsi:type="dcterms:W3CDTF">2010-04-06T13:27:58Z</dcterms:created>
  <dcterms:modified xsi:type="dcterms:W3CDTF">2021-10-24T21:01:05Z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