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67" autoAdjust="0"/>
  </p:normalViewPr>
  <p:slideViewPr>
    <p:cSldViewPr snapToGrid="0">
      <p:cViewPr>
        <p:scale>
          <a:sx n="25" d="100"/>
          <a:sy n="25" d="100"/>
        </p:scale>
        <p:origin x="1560" y="-18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matt.2021.02.015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28803240" cy="597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II</a:t>
            </a:r>
            <a:r>
              <a:rPr lang="en-US" sz="6000" b="1" strike="noStrike" spc="-1" dirty="0">
                <a:solidFill>
                  <a:srgbClr val="1F497D"/>
                </a:solidFill>
                <a:latin typeface="Times New Roman"/>
              </a:rPr>
              <a:t>I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 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296360" y="25371000"/>
            <a:ext cx="105847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1F497D"/>
                </a:solidFill>
                <a:latin typeface="Times New Roman"/>
              </a:rPr>
              <a:t>Литература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905080"/>
            <a:ext cx="28803240" cy="230687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800" b="1" strike="noStrike" spc="-1" dirty="0">
                <a:solidFill>
                  <a:srgbClr val="1F497D"/>
                </a:solidFill>
                <a:latin typeface="Times New Roman"/>
              </a:rPr>
              <a:t>Моделирование ширины запрещённой зоны металлоорганических каркасных структур с применением методов машинного обучения</a:t>
            </a:r>
          </a:p>
          <a:p>
            <a:pPr algn="ctr">
              <a:lnSpc>
                <a:spcPct val="100000"/>
              </a:lnSpc>
            </a:pPr>
            <a:r>
              <a:rPr lang="ru-RU" sz="4800" b="1" strike="noStrike" spc="-1" dirty="0">
                <a:solidFill>
                  <a:srgbClr val="1F497D"/>
                </a:solidFill>
                <a:latin typeface="Times New Roman"/>
              </a:rPr>
              <a:t>Савельев С.А., Карпов К.В., Митрофанов А.А.</a:t>
            </a:r>
            <a:endParaRPr lang="ru-RU" sz="4800" b="0" strike="noStrike" spc="-1" dirty="0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</a:rPr>
              <a:t>25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-2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</a:rPr>
              <a:t>6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 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12269" y="536342"/>
            <a:ext cx="1219863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z="3600" b="0" strike="noStrike" spc="-1" dirty="0">
                <a:solidFill>
                  <a:srgbClr val="1F497D"/>
                </a:solidFill>
                <a:latin typeface="Times New Roman"/>
              </a:rPr>
              <a:t>202</a:t>
            </a:r>
            <a:r>
              <a:rPr lang="en-US" sz="3600" b="0" strike="noStrike" spc="-1" dirty="0">
                <a:solidFill>
                  <a:srgbClr val="1F497D"/>
                </a:solidFill>
                <a:latin typeface="Times New Roman"/>
              </a:rPr>
              <a:t>1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" name="Picture 2"/>
          <p:cNvPicPr/>
          <p:nvPr/>
        </p:nvPicPr>
        <p:blipFill>
          <a:blip r:embed="rId3"/>
          <a:stretch/>
        </p:blipFill>
        <p:spPr>
          <a:xfrm>
            <a:off x="26283240" y="4032720"/>
            <a:ext cx="1744560" cy="1680840"/>
          </a:xfrm>
          <a:prstGeom prst="rect">
            <a:avLst/>
          </a:prstGeom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74721B-648C-4902-A89C-3FF217651136}"/>
              </a:ext>
            </a:extLst>
          </p:cNvPr>
          <p:cNvSpPr txBox="1"/>
          <p:nvPr/>
        </p:nvSpPr>
        <p:spPr>
          <a:xfrm>
            <a:off x="101601" y="8243551"/>
            <a:ext cx="2848563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chemeClr val="tx2"/>
                </a:solidFill>
              </a:rPr>
              <a:t>Введение. </a:t>
            </a:r>
            <a:r>
              <a:rPr lang="ru-RU" dirty="0"/>
              <a:t>Металлоорганические каркасы – пористые соединения, структура которых включает металлические центры и органические связки. Одна из основных областей применения данных материалов – полупроводниковые элементы. Фундаментальная характеристика полупроводника – ширина запрещённой зоны. Имея доступ к сведениям о запрещённых зонах множества ранее синтезированных структур, мы приобретаем возможность </a:t>
            </a:r>
            <a:r>
              <a:rPr lang="ru-RU" dirty="0" err="1"/>
              <a:t>досинтетической</a:t>
            </a:r>
            <a:r>
              <a:rPr lang="ru-RU" dirty="0"/>
              <a:t> проверки данного свойства методами машинного обучения – возможно, быстрейшими среди всех вычислительных методов. Кроме быстрого и точного предсказания значения целевого свойства, желательна также физико-химическая интерпретация получаемых результатов в целях корректировки структуры для более точного соответствия заданным полупроводниковым характеристикам.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2A1ABF7C-72AA-48B1-8537-C2B6CE53E909}"/>
              </a:ext>
            </a:extLst>
          </p:cNvPr>
          <p:cNvSpPr/>
          <p:nvPr/>
        </p:nvSpPr>
        <p:spPr>
          <a:xfrm>
            <a:off x="412301" y="11716320"/>
            <a:ext cx="6238883" cy="10629326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BD0C5-CCBE-48E2-B0A4-2A6E901F2EAA}"/>
              </a:ext>
            </a:extLst>
          </p:cNvPr>
          <p:cNvSpPr txBox="1"/>
          <p:nvPr/>
        </p:nvSpPr>
        <p:spPr>
          <a:xfrm>
            <a:off x="1992840" y="11974479"/>
            <a:ext cx="3118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Общие сведения.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D6A199-F1FB-4BDC-BA85-479A0156BD46}"/>
              </a:ext>
            </a:extLst>
          </p:cNvPr>
          <p:cNvSpPr txBox="1"/>
          <p:nvPr/>
        </p:nvSpPr>
        <p:spPr>
          <a:xfrm>
            <a:off x="554310" y="12629568"/>
            <a:ext cx="5995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/>
              <a:t>Моделируемое свойство</a:t>
            </a:r>
            <a:r>
              <a:rPr lang="ru-RU" dirty="0"/>
              <a:t>:</a:t>
            </a:r>
          </a:p>
          <a:p>
            <a:pPr algn="ctr"/>
            <a:r>
              <a:rPr lang="ru-RU" dirty="0"/>
              <a:t>Ширина запрещённой зоны, т.е. диапазона энергий, которыми не может обладать электрон в твёрдом теле. Для полупроводника:</a:t>
            </a:r>
          </a:p>
        </p:txBody>
      </p:sp>
      <p:pic>
        <p:nvPicPr>
          <p:cNvPr id="1028" name="Picture 4" descr="Зона проводимости — Википедия">
            <a:extLst>
              <a:ext uri="{FF2B5EF4-FFF2-40B4-BE49-F238E27FC236}">
                <a16:creationId xmlns:a16="http://schemas.microsoft.com/office/drawing/2014/main" id="{8A523FFA-08B5-4511-93B3-363FE7B3F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506" y="14015632"/>
            <a:ext cx="2992475" cy="220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D50C1CF-3AB7-4E11-8EA9-C1E16F0D37DB}"/>
              </a:ext>
            </a:extLst>
          </p:cNvPr>
          <p:cNvSpPr txBox="1"/>
          <p:nvPr/>
        </p:nvSpPr>
        <p:spPr>
          <a:xfrm>
            <a:off x="614011" y="17084841"/>
            <a:ext cx="5995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/>
              <a:t>База данных</a:t>
            </a:r>
            <a:r>
              <a:rPr lang="ru-RU" dirty="0"/>
              <a:t>:</a:t>
            </a:r>
          </a:p>
          <a:p>
            <a:pPr algn="ctr"/>
            <a:r>
              <a:rPr lang="en-US" dirty="0"/>
              <a:t>QMOF</a:t>
            </a:r>
            <a:r>
              <a:rPr lang="ru-RU" baseline="30000" dirty="0"/>
              <a:t>1</a:t>
            </a:r>
            <a:r>
              <a:rPr lang="ru-RU" dirty="0"/>
              <a:t> – значения запрещённых зон и структуры для более чем </a:t>
            </a:r>
            <a:r>
              <a:rPr lang="en-US" dirty="0"/>
              <a:t>14000 </a:t>
            </a:r>
            <a:r>
              <a:rPr lang="ru-RU" dirty="0"/>
              <a:t>соединений.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8010C7-583D-4F33-ACA5-0FEF053D3FB6}"/>
              </a:ext>
            </a:extLst>
          </p:cNvPr>
          <p:cNvSpPr txBox="1"/>
          <p:nvPr/>
        </p:nvSpPr>
        <p:spPr>
          <a:xfrm>
            <a:off x="614011" y="19057614"/>
            <a:ext cx="59958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/>
              <a:t>Методы уточнения предсказаний</a:t>
            </a:r>
            <a:r>
              <a:rPr lang="ru-RU" dirty="0"/>
              <a:t>:</a:t>
            </a:r>
          </a:p>
          <a:p>
            <a:pPr algn="ctr"/>
            <a:r>
              <a:rPr lang="ru-RU" dirty="0"/>
              <a:t>Ручной подбор </a:t>
            </a:r>
            <a:r>
              <a:rPr lang="ru-RU" dirty="0" err="1"/>
              <a:t>гиперпараметров</a:t>
            </a:r>
            <a:r>
              <a:rPr lang="ru-RU" dirty="0"/>
              <a:t> моделей (в перспективе – автоматический).</a:t>
            </a:r>
          </a:p>
          <a:p>
            <a:pPr algn="ctr"/>
            <a:r>
              <a:rPr lang="ru-RU" dirty="0"/>
              <a:t>Кросс-валидация – обучение нескольких моделей с исключением разных частей тренировочного набора данных (т.н. </a:t>
            </a:r>
            <a:r>
              <a:rPr lang="ru-RU" dirty="0" err="1"/>
              <a:t>валидационных</a:t>
            </a:r>
            <a:r>
              <a:rPr lang="ru-RU" dirty="0"/>
              <a:t> данных) и последующим усреднением получаемых значений. 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C976C625-6DF8-4573-A9FF-81E32E54AE0E}"/>
              </a:ext>
            </a:extLst>
          </p:cNvPr>
          <p:cNvSpPr/>
          <p:nvPr/>
        </p:nvSpPr>
        <p:spPr>
          <a:xfrm>
            <a:off x="7282142" y="10415761"/>
            <a:ext cx="20859030" cy="7250617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B09AF028-792C-4317-974C-40DC74663198}"/>
              </a:ext>
            </a:extLst>
          </p:cNvPr>
          <p:cNvSpPr/>
          <p:nvPr/>
        </p:nvSpPr>
        <p:spPr>
          <a:xfrm>
            <a:off x="7210684" y="18557642"/>
            <a:ext cx="20930488" cy="589289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6A3295-AE50-4705-BFF9-C7939B4F24CF}"/>
              </a:ext>
            </a:extLst>
          </p:cNvPr>
          <p:cNvSpPr txBox="1"/>
          <p:nvPr/>
        </p:nvSpPr>
        <p:spPr>
          <a:xfrm>
            <a:off x="8761362" y="10674593"/>
            <a:ext cx="7252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Графовые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свёрточные</a:t>
            </a:r>
            <a:r>
              <a:rPr lang="ru-RU" sz="2800" dirty="0">
                <a:solidFill>
                  <a:schemeClr val="tx2"/>
                </a:solidFill>
              </a:rPr>
              <a:t> нейронные сети.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15380F-5C64-4B24-906D-628A5B76E29E}"/>
              </a:ext>
            </a:extLst>
          </p:cNvPr>
          <p:cNvSpPr txBox="1"/>
          <p:nvPr/>
        </p:nvSpPr>
        <p:spPr>
          <a:xfrm>
            <a:off x="2157539" y="18225548"/>
            <a:ext cx="2908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u="sng" dirty="0"/>
              <a:t>Язык</a:t>
            </a:r>
            <a:r>
              <a:rPr lang="en-US" u="sng" dirty="0"/>
              <a:t> </a:t>
            </a:r>
            <a:r>
              <a:rPr lang="ru-RU" u="sng" dirty="0"/>
              <a:t>программирования</a:t>
            </a:r>
            <a:r>
              <a:rPr lang="ru-RU" dirty="0"/>
              <a:t>:</a:t>
            </a:r>
          </a:p>
          <a:p>
            <a:pPr algn="ctr"/>
            <a:r>
              <a:rPr lang="en-US" dirty="0"/>
              <a:t>Python 3</a:t>
            </a:r>
            <a:endParaRPr lang="ru-RU" dirty="0"/>
          </a:p>
        </p:txBody>
      </p:sp>
      <p:pic>
        <p:nvPicPr>
          <p:cNvPr id="16" name="Рисунок 8">
            <a:extLst>
              <a:ext uri="{FF2B5EF4-FFF2-40B4-BE49-F238E27FC236}">
                <a16:creationId xmlns:a16="http://schemas.microsoft.com/office/drawing/2014/main" id="{912367FC-2083-496B-BDAD-9E08F333E9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1362" y="11421669"/>
            <a:ext cx="8671459" cy="321882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C0D86A6-01DC-4328-B8B3-1F38CE0E0B2D}"/>
              </a:ext>
            </a:extLst>
          </p:cNvPr>
          <p:cNvSpPr txBox="1"/>
          <p:nvPr/>
        </p:nvSpPr>
        <p:spPr>
          <a:xfrm>
            <a:off x="8689904" y="14861693"/>
            <a:ext cx="8671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Рис. 2. Схема работы </a:t>
            </a:r>
            <a:r>
              <a:rPr lang="ru-RU" dirty="0" err="1"/>
              <a:t>нейросетевой</a:t>
            </a:r>
            <a:r>
              <a:rPr lang="ru-RU" dirty="0"/>
              <a:t> модели</a:t>
            </a:r>
            <a:r>
              <a:rPr lang="ru-RU" baseline="30000" dirty="0"/>
              <a:t>2</a:t>
            </a:r>
            <a:r>
              <a:rPr lang="ru-RU" dirty="0"/>
              <a:t>: кристаллическая структура вещества представляется в виде матрицы, затем преобразуется в граф, служащий входным объектом для модели. Обрабатываясь </a:t>
            </a:r>
            <a:r>
              <a:rPr lang="ru-RU" dirty="0" err="1"/>
              <a:t>свёрточными</a:t>
            </a:r>
            <a:r>
              <a:rPr lang="ru-RU" dirty="0"/>
              <a:t>, а затем </a:t>
            </a:r>
            <a:r>
              <a:rPr lang="ru-RU" dirty="0" err="1"/>
              <a:t>полносвязными</a:t>
            </a:r>
            <a:r>
              <a:rPr lang="ru-RU" dirty="0"/>
              <a:t> скрытыми слоями сети, граф преобразуется в единственное число – предсказанную моделью ширину запрещённой зоны.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153025-8BBD-41D4-AE87-BA5492DB2D91}"/>
              </a:ext>
            </a:extLst>
          </p:cNvPr>
          <p:cNvSpPr txBox="1"/>
          <p:nvPr/>
        </p:nvSpPr>
        <p:spPr>
          <a:xfrm>
            <a:off x="735519" y="21274674"/>
            <a:ext cx="560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u="sng" dirty="0"/>
              <a:t>Проверка точности</a:t>
            </a:r>
            <a:r>
              <a:rPr lang="ru-RU" dirty="0"/>
              <a:t>:</a:t>
            </a:r>
          </a:p>
          <a:p>
            <a:pPr algn="ctr"/>
            <a:r>
              <a:rPr lang="ru-RU" dirty="0"/>
              <a:t>На заранее отделяемом тестовом наборе данных.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73F4DE-0875-48F0-B2B8-44BBADB41D4D}"/>
              </a:ext>
            </a:extLst>
          </p:cNvPr>
          <p:cNvSpPr txBox="1"/>
          <p:nvPr/>
        </p:nvSpPr>
        <p:spPr>
          <a:xfrm>
            <a:off x="12178562" y="12806947"/>
            <a:ext cx="719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Граф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649100AC-6474-417E-A3B2-ED4FD9A6B8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50021" y="10468643"/>
            <a:ext cx="4504040" cy="425591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BD091A3F-8D77-4BCF-B70B-C5D78DC23222}"/>
              </a:ext>
            </a:extLst>
          </p:cNvPr>
          <p:cNvSpPr txBox="1"/>
          <p:nvPr/>
        </p:nvSpPr>
        <p:spPr>
          <a:xfrm>
            <a:off x="18769125" y="14861693"/>
            <a:ext cx="8434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Рис. 3. График корреляции предсказанной моделью и точно рассчитанной ширины запрещённой зоны. СКО </a:t>
            </a:r>
            <a:r>
              <a:rPr lang="el-GR" u="sng" dirty="0"/>
              <a:t>σ</a:t>
            </a:r>
            <a:r>
              <a:rPr lang="ru-RU" u="sng" dirty="0"/>
              <a:t> = 0.36 эВ</a:t>
            </a:r>
            <a:r>
              <a:rPr lang="ru-RU" dirty="0"/>
              <a:t>, коэффициент детерминации </a:t>
            </a:r>
            <a:r>
              <a:rPr lang="en-US" u="sng" dirty="0"/>
              <a:t>R</a:t>
            </a:r>
            <a:r>
              <a:rPr lang="en-US" u="sng" baseline="30000" dirty="0"/>
              <a:t>2</a:t>
            </a:r>
            <a:r>
              <a:rPr lang="ru-RU" u="sng" dirty="0"/>
              <a:t> = 0.91</a:t>
            </a:r>
            <a:r>
              <a:rPr lang="ru-RU" dirty="0"/>
              <a:t>. Чёрная прямая – линия паритета, шкала справа оценивает количество точек в выделенной цветом области.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EA013F-D3CF-4DF1-993D-EEDCFC06E743}"/>
              </a:ext>
            </a:extLst>
          </p:cNvPr>
          <p:cNvSpPr txBox="1"/>
          <p:nvPr/>
        </p:nvSpPr>
        <p:spPr>
          <a:xfrm>
            <a:off x="8962624" y="16799300"/>
            <a:ext cx="18080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Итог: </a:t>
            </a:r>
            <a:r>
              <a:rPr lang="ru-RU" dirty="0"/>
              <a:t>построена модель, пригодная для количественного определения ширины запрещённой зоны. Планируется как прямое применение модели, так и реализация трансферного обучения для предсказания менее изученных свойств.</a:t>
            </a:r>
            <a:endParaRPr lang="ru-RU" b="1" dirty="0"/>
          </a:p>
        </p:txBody>
      </p:sp>
      <p:pic>
        <p:nvPicPr>
          <p:cNvPr id="34" name="Рисунок 6">
            <a:extLst>
              <a:ext uri="{FF2B5EF4-FFF2-40B4-BE49-F238E27FC236}">
                <a16:creationId xmlns:a16="http://schemas.microsoft.com/office/drawing/2014/main" id="{A7A66C85-67B1-4272-B1DE-02221C8758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319729" y="18688145"/>
            <a:ext cx="9204679" cy="5005297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6268C10-6580-4A14-8322-D41719C3AD7C}"/>
              </a:ext>
            </a:extLst>
          </p:cNvPr>
          <p:cNvSpPr txBox="1"/>
          <p:nvPr/>
        </p:nvSpPr>
        <p:spPr>
          <a:xfrm>
            <a:off x="23425018" y="23035172"/>
            <a:ext cx="5629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(эВ)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2591F18D-79B9-407F-8373-318085514D2A}"/>
              </a:ext>
            </a:extLst>
          </p:cNvPr>
          <p:cNvSpPr/>
          <p:nvPr/>
        </p:nvSpPr>
        <p:spPr>
          <a:xfrm>
            <a:off x="20850021" y="11899686"/>
            <a:ext cx="302058" cy="1552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D8ED1A58-75AE-4EB6-9F2A-2C65F44AFF4B}"/>
              </a:ext>
            </a:extLst>
          </p:cNvPr>
          <p:cNvSpPr/>
          <p:nvPr/>
        </p:nvSpPr>
        <p:spPr>
          <a:xfrm>
            <a:off x="21760278" y="14477895"/>
            <a:ext cx="1935423" cy="274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4EFF62-5F5E-47F9-BF36-9123FFB0EEC3}"/>
              </a:ext>
            </a:extLst>
          </p:cNvPr>
          <p:cNvSpPr txBox="1"/>
          <p:nvPr/>
        </p:nvSpPr>
        <p:spPr>
          <a:xfrm rot="16200000">
            <a:off x="19945964" y="12488199"/>
            <a:ext cx="1913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Предсказанная </a:t>
            </a:r>
            <a:r>
              <a:rPr lang="en-US" sz="1600" dirty="0" err="1"/>
              <a:t>E</a:t>
            </a:r>
            <a:r>
              <a:rPr lang="en-US" sz="1600" baseline="-25000" dirty="0" err="1"/>
              <a:t>g</a:t>
            </a:r>
            <a:endParaRPr lang="en-US" sz="1600" baseline="-25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41431F-FEBD-44B5-B21A-B5A6959E74A6}"/>
              </a:ext>
            </a:extLst>
          </p:cNvPr>
          <p:cNvSpPr txBox="1"/>
          <p:nvPr/>
        </p:nvSpPr>
        <p:spPr>
          <a:xfrm>
            <a:off x="22023121" y="14426168"/>
            <a:ext cx="1536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Расчётная </a:t>
            </a:r>
            <a:r>
              <a:rPr lang="en-US" sz="1600" dirty="0" err="1"/>
              <a:t>E</a:t>
            </a:r>
            <a:r>
              <a:rPr lang="en-US" sz="1600" baseline="-25000" dirty="0" err="1"/>
              <a:t>g</a:t>
            </a:r>
            <a:endParaRPr lang="ru-RU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B621FF-A627-4FD3-9474-B6BA8D9CA664}"/>
              </a:ext>
            </a:extLst>
          </p:cNvPr>
          <p:cNvSpPr txBox="1"/>
          <p:nvPr/>
        </p:nvSpPr>
        <p:spPr>
          <a:xfrm>
            <a:off x="8338292" y="18783757"/>
            <a:ext cx="4799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Интерпретируемая модель.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D1FB05-0C26-4A71-9469-E446F9A3DB6F}"/>
              </a:ext>
            </a:extLst>
          </p:cNvPr>
          <p:cNvSpPr txBox="1"/>
          <p:nvPr/>
        </p:nvSpPr>
        <p:spPr>
          <a:xfrm>
            <a:off x="7565051" y="19384360"/>
            <a:ext cx="72365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u="sng" dirty="0"/>
              <a:t>Обучение</a:t>
            </a:r>
            <a:r>
              <a:rPr lang="ru-RU" dirty="0"/>
              <a:t>: с применением </a:t>
            </a:r>
            <a:r>
              <a:rPr lang="en-US" dirty="0" err="1"/>
              <a:t>XGBoost</a:t>
            </a:r>
            <a:r>
              <a:rPr lang="en-US" dirty="0"/>
              <a:t> – </a:t>
            </a:r>
            <a:r>
              <a:rPr lang="ru-RU" dirty="0"/>
              <a:t>метода ансамблей деревьев решений, усовершенствованного ускоренным градиентным спуском. В качестве входных данных для предсказания </a:t>
            </a:r>
            <a:r>
              <a:rPr lang="en-US" dirty="0" err="1"/>
              <a:t>XGBoost</a:t>
            </a:r>
            <a:r>
              <a:rPr lang="en-US" dirty="0"/>
              <a:t>-</a:t>
            </a:r>
            <a:r>
              <a:rPr lang="ru-RU" dirty="0"/>
              <a:t>модели выступает числовой вектор, в связи с чем структуры были векторизованы набором </a:t>
            </a:r>
            <a:r>
              <a:rPr lang="ru-RU" dirty="0" err="1"/>
              <a:t>составно</a:t>
            </a:r>
            <a:r>
              <a:rPr lang="ru-RU" dirty="0"/>
              <a:t>-ориентированных дескрипторов </a:t>
            </a:r>
            <a:r>
              <a:rPr lang="en-US" dirty="0"/>
              <a:t>Stochiometric-45</a:t>
            </a:r>
            <a:r>
              <a:rPr lang="ru-RU" dirty="0"/>
              <a:t>. Достигнутая точность – </a:t>
            </a:r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 = 0.75 – </a:t>
            </a:r>
            <a:r>
              <a:rPr lang="ru-RU" dirty="0"/>
              <a:t>достаточна для оценочной модели.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C48C758-1779-40CA-A243-4E560076190B}"/>
              </a:ext>
            </a:extLst>
          </p:cNvPr>
          <p:cNvSpPr txBox="1"/>
          <p:nvPr/>
        </p:nvSpPr>
        <p:spPr>
          <a:xfrm>
            <a:off x="7589854" y="21564760"/>
            <a:ext cx="7186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/>
              <a:t>Интерпретация</a:t>
            </a:r>
            <a:r>
              <a:rPr lang="ru-RU" dirty="0"/>
              <a:t>: оценка влияния каждого из элементных свойств составляющих структуру атомов на предсказанную ширину запрещённой зоны методом </a:t>
            </a:r>
            <a:r>
              <a:rPr lang="en-US" dirty="0"/>
              <a:t>SHAP, </a:t>
            </a:r>
            <a:r>
              <a:rPr lang="ru-RU" dirty="0"/>
              <a:t>основанным на теории игр. Затем проводится соотнесение наиболее значимых факторов со структурными элементами металлоорганических каркасов.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DF1740-9046-42B0-9E8F-CAE698CAB012}"/>
              </a:ext>
            </a:extLst>
          </p:cNvPr>
          <p:cNvSpPr txBox="1"/>
          <p:nvPr/>
        </p:nvSpPr>
        <p:spPr>
          <a:xfrm>
            <a:off x="7565051" y="23100911"/>
            <a:ext cx="7186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Итог: </a:t>
            </a:r>
            <a:r>
              <a:rPr lang="ru-RU" dirty="0"/>
              <a:t>построена модель, позволяющая выделить определяющие особенности состава вещества при предсказании ширины запрещённой зоны.</a:t>
            </a:r>
            <a:endParaRPr lang="ru-RU" b="1" dirty="0"/>
          </a:p>
        </p:txBody>
      </p:sp>
      <p:sp>
        <p:nvSpPr>
          <p:cNvPr id="55" name="Левая фигурная скобка 54">
            <a:extLst>
              <a:ext uri="{FF2B5EF4-FFF2-40B4-BE49-F238E27FC236}">
                <a16:creationId xmlns:a16="http://schemas.microsoft.com/office/drawing/2014/main" id="{127C89AA-AC3D-41CE-8E3B-40BA9E3DA780}"/>
              </a:ext>
            </a:extLst>
          </p:cNvPr>
          <p:cNvSpPr/>
          <p:nvPr/>
        </p:nvSpPr>
        <p:spPr>
          <a:xfrm>
            <a:off x="18077602" y="19026689"/>
            <a:ext cx="242127" cy="10448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A8B2529-1493-4689-AF76-EE2A3A545AC5}"/>
              </a:ext>
            </a:extLst>
          </p:cNvPr>
          <p:cNvSpPr txBox="1"/>
          <p:nvPr/>
        </p:nvSpPr>
        <p:spPr>
          <a:xfrm>
            <a:off x="15460165" y="19087472"/>
            <a:ext cx="2246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Свойства металла; влияние неоднозначное</a:t>
            </a:r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CA96BDC7-7D85-4831-9C4C-37544B5BADA4}"/>
              </a:ext>
            </a:extLst>
          </p:cNvPr>
          <p:cNvCxnSpPr/>
          <p:nvPr/>
        </p:nvCxnSpPr>
        <p:spPr>
          <a:xfrm>
            <a:off x="14945513" y="19384360"/>
            <a:ext cx="0" cy="4691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Левая фигурная скобка 58">
            <a:extLst>
              <a:ext uri="{FF2B5EF4-FFF2-40B4-BE49-F238E27FC236}">
                <a16:creationId xmlns:a16="http://schemas.microsoft.com/office/drawing/2014/main" id="{5D2BA5FA-C6C8-4FA4-83D0-E1E3D1000E5F}"/>
              </a:ext>
            </a:extLst>
          </p:cNvPr>
          <p:cNvSpPr/>
          <p:nvPr/>
        </p:nvSpPr>
        <p:spPr>
          <a:xfrm>
            <a:off x="18002661" y="20275510"/>
            <a:ext cx="379506" cy="24942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31D148-9A11-40F7-97FD-F31A61E4FBD1}"/>
              </a:ext>
            </a:extLst>
          </p:cNvPr>
          <p:cNvSpPr txBox="1"/>
          <p:nvPr/>
        </p:nvSpPr>
        <p:spPr>
          <a:xfrm>
            <a:off x="14945513" y="20506976"/>
            <a:ext cx="33311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Свойства органических связок; влияние более направленное, и, скорее всего, выражается в уменьшении </a:t>
            </a:r>
            <a:r>
              <a:rPr lang="en-US" dirty="0" err="1"/>
              <a:t>E</a:t>
            </a:r>
            <a:r>
              <a:rPr lang="en-US" baseline="-25000" dirty="0" err="1"/>
              <a:t>g</a:t>
            </a:r>
            <a:r>
              <a:rPr lang="en-US" dirty="0"/>
              <a:t> </a:t>
            </a:r>
            <a:r>
              <a:rPr lang="ru-RU" dirty="0"/>
              <a:t>с ростом ненасыщенности соединения.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16BC164-8145-4A4B-A855-C6A6C4E85CEA}"/>
              </a:ext>
            </a:extLst>
          </p:cNvPr>
          <p:cNvSpPr txBox="1"/>
          <p:nvPr/>
        </p:nvSpPr>
        <p:spPr>
          <a:xfrm>
            <a:off x="18209744" y="23796677"/>
            <a:ext cx="9371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Рис. 4. Интерпретирующая диаграмма </a:t>
            </a:r>
            <a:r>
              <a:rPr lang="en-US" dirty="0" err="1"/>
              <a:t>beeswarm</a:t>
            </a:r>
            <a:r>
              <a:rPr lang="en-US" dirty="0"/>
              <a:t> </a:t>
            </a:r>
            <a:r>
              <a:rPr lang="ru-RU" dirty="0"/>
              <a:t>метода </a:t>
            </a:r>
            <a:r>
              <a:rPr lang="en-US" dirty="0" err="1"/>
              <a:t>shap</a:t>
            </a:r>
            <a:r>
              <a:rPr lang="en-US" dirty="0"/>
              <a:t> </a:t>
            </a:r>
            <a:r>
              <a:rPr lang="ru-RU" dirty="0"/>
              <a:t>для обученной модели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71EC72-038B-4CB2-BB8C-885A0FDBABA5}"/>
              </a:ext>
            </a:extLst>
          </p:cNvPr>
          <p:cNvSpPr txBox="1"/>
          <p:nvPr/>
        </p:nvSpPr>
        <p:spPr>
          <a:xfrm>
            <a:off x="1567137" y="16347656"/>
            <a:ext cx="3869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Рис. 1. Схема энергетических зон в электронной структуре твёрдого тела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3E343C3-803F-445F-8485-39CE035527C0}"/>
              </a:ext>
            </a:extLst>
          </p:cNvPr>
          <p:cNvSpPr txBox="1"/>
          <p:nvPr/>
        </p:nvSpPr>
        <p:spPr>
          <a:xfrm>
            <a:off x="392434" y="26487929"/>
            <a:ext cx="28018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Rosen A. et al. Machine learning the quantum-chemical properties of metal–organic frameworks for accelerated materials discovery. Matter, Volume 4, Issue 5, 2021, Pages 1578-1597, ISSN 2590-2385, 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https://doi.org/10.1016/j.matt.2021.02.015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ru-RU" sz="2800" dirty="0" err="1"/>
              <a:t>Korolev</a:t>
            </a:r>
            <a:r>
              <a:rPr lang="ru-RU" sz="2800" dirty="0"/>
              <a:t> V. </a:t>
            </a:r>
            <a:r>
              <a:rPr lang="ru-RU" sz="2800" dirty="0" err="1"/>
              <a:t>et</a:t>
            </a:r>
            <a:r>
              <a:rPr lang="ru-RU" sz="2800" dirty="0"/>
              <a:t> </a:t>
            </a:r>
            <a:r>
              <a:rPr lang="ru-RU" sz="2800" dirty="0" err="1"/>
              <a:t>al</a:t>
            </a:r>
            <a:r>
              <a:rPr lang="ru-RU" sz="2800" dirty="0"/>
              <a:t>. </a:t>
            </a:r>
            <a:r>
              <a:rPr lang="ru-RU" sz="2800" dirty="0" err="1"/>
              <a:t>Graph</a:t>
            </a:r>
            <a:r>
              <a:rPr lang="ru-RU" sz="2800" dirty="0"/>
              <a:t> </a:t>
            </a:r>
            <a:r>
              <a:rPr lang="ru-RU" sz="2800" dirty="0" err="1"/>
              <a:t>Convolutional</a:t>
            </a:r>
            <a:r>
              <a:rPr lang="ru-RU" sz="2800" dirty="0"/>
              <a:t> </a:t>
            </a:r>
            <a:r>
              <a:rPr lang="ru-RU" sz="2800" dirty="0" err="1"/>
              <a:t>Neural</a:t>
            </a:r>
            <a:r>
              <a:rPr lang="ru-RU" sz="2800" dirty="0"/>
              <a:t> Networks </a:t>
            </a:r>
            <a:r>
              <a:rPr lang="ru-RU" sz="2800" dirty="0" err="1"/>
              <a:t>as</a:t>
            </a:r>
            <a:r>
              <a:rPr lang="ru-RU" sz="2800" dirty="0"/>
              <a:t> “</a:t>
            </a:r>
            <a:r>
              <a:rPr lang="ru-RU" sz="2800" dirty="0" err="1"/>
              <a:t>general-Purpose</a:t>
            </a:r>
            <a:r>
              <a:rPr lang="ru-RU" sz="2800" dirty="0"/>
              <a:t>” Property </a:t>
            </a:r>
            <a:r>
              <a:rPr lang="ru-RU" sz="2800" dirty="0" err="1"/>
              <a:t>Predictors</a:t>
            </a:r>
            <a:r>
              <a:rPr lang="ru-RU" sz="2800" dirty="0"/>
              <a:t>: The </a:t>
            </a:r>
            <a:r>
              <a:rPr lang="ru-RU" sz="2800" dirty="0" err="1"/>
              <a:t>Universality</a:t>
            </a:r>
            <a:r>
              <a:rPr lang="ru-RU" sz="2800" dirty="0"/>
              <a:t> </a:t>
            </a:r>
            <a:r>
              <a:rPr lang="ru-RU" sz="2800" dirty="0" err="1"/>
              <a:t>and</a:t>
            </a:r>
            <a:r>
              <a:rPr lang="ru-RU" sz="2800" dirty="0"/>
              <a:t> </a:t>
            </a:r>
            <a:r>
              <a:rPr lang="ru-RU" sz="2800" dirty="0" err="1"/>
              <a:t>Limits</a:t>
            </a:r>
            <a:r>
              <a:rPr lang="ru-RU" sz="2800" dirty="0"/>
              <a:t> </a:t>
            </a:r>
            <a:r>
              <a:rPr lang="ru-RU" sz="2800" dirty="0" err="1"/>
              <a:t>of</a:t>
            </a:r>
            <a:r>
              <a:rPr lang="ru-RU" sz="2800" dirty="0"/>
              <a:t> </a:t>
            </a:r>
            <a:r>
              <a:rPr lang="ru-RU" sz="2800" dirty="0" err="1"/>
              <a:t>Applicability</a:t>
            </a:r>
            <a:endParaRPr lang="ru-RU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400" dirty="0"/>
          </a:p>
        </p:txBody>
      </p:sp>
      <p:pic>
        <p:nvPicPr>
          <p:cNvPr id="1025" name="Рисунок 1024">
            <a:extLst>
              <a:ext uri="{FF2B5EF4-FFF2-40B4-BE49-F238E27FC236}">
                <a16:creationId xmlns:a16="http://schemas.microsoft.com/office/drawing/2014/main" id="{DC7B3973-5617-445C-9258-3932E3CFB2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526015" y="6860532"/>
            <a:ext cx="1314450" cy="1314450"/>
          </a:xfrm>
          <a:prstGeom prst="rect">
            <a:avLst/>
          </a:prstGeom>
        </p:spPr>
      </p:pic>
      <p:pic>
        <p:nvPicPr>
          <p:cNvPr id="1027" name="Рисунок 1026">
            <a:extLst>
              <a:ext uri="{FF2B5EF4-FFF2-40B4-BE49-F238E27FC236}">
                <a16:creationId xmlns:a16="http://schemas.microsoft.com/office/drawing/2014/main" id="{8752849B-AA27-4D93-9B9B-8C62B1A005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5519" y="6798366"/>
            <a:ext cx="1359526" cy="1438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6826</TotalTime>
  <Words>610</Words>
  <Application>Microsoft Office PowerPoint</Application>
  <PresentationFormat>Произвольный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Сергей Савельев</cp:lastModifiedBy>
  <cp:revision>393</cp:revision>
  <dcterms:created xsi:type="dcterms:W3CDTF">2010-04-06T13:27:58Z</dcterms:created>
  <dcterms:modified xsi:type="dcterms:W3CDTF">2021-10-26T07:14:31Z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