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20" autoAdjust="0"/>
  </p:normalViewPr>
  <p:slideViewPr>
    <p:cSldViewPr>
      <p:cViewPr>
        <p:scale>
          <a:sx n="25" d="100"/>
          <a:sy n="25" d="100"/>
        </p:scale>
        <p:origin x="-1954" y="1378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Прямоугольник 199"/>
          <p:cNvSpPr/>
          <p:nvPr/>
        </p:nvSpPr>
        <p:spPr>
          <a:xfrm>
            <a:off x="0" y="31179714"/>
            <a:ext cx="28803600" cy="4824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000811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1080320" y="31417218"/>
            <a:ext cx="26426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Hobeom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Kyung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Tae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 Lee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Planar heterojunction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organometal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halide perovskite solar cells: roles of interfacial layers // Energy Environ. Sci. – Vol. 9, 2016. – P. 12–30.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Minemoto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Murata M. Device modeling of perovskite solar cells based on structural similarity with thin film inorganic semiconductor solar cells // Journal of Applied Physics. – Vol. 116, 2014. – P. 054505.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Malyukov S. P., Sayenko A. V., Ivanova A. V.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Numerical modeling of perovskite solar cells with a planar structure //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IOP Conference Series: Materials Science and Engineering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Vol.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151, 2016. – P. 012033.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112818"/>
            <a:ext cx="28803600" cy="15696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Численное моделирование солнечного элемента со структурой 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/CH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SnI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/Cu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ru-RU" sz="4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Саенко А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Малюков С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Палий А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alt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200" y="31178126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2101256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6305" y="7345066"/>
            <a:ext cx="15121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моделировании рассматривался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перовскитный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солнечный элемент с p-i-n структурой, где в качестве поглощающего материала использовался нетоксичный перовскит CH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(толщина 10-1000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сочетании с электронным TiO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(толщина 50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дырочным Cu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(толщина 500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транспортными слоями [2]. В процессе моделирования толщина пленки CH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изменялась для определения максимальной эффективности солнечного элемента.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406" y="7489082"/>
            <a:ext cx="6661610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991949" y="12025586"/>
            <a:ext cx="1101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солнечного элемента на основе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6304" y="13033698"/>
            <a:ext cx="26858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перовскитного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солнечного элемента основана на стационарной диффузионно-дрейфовой системе уравнений полупроводника, в которую входят уравнения непрерывности и уравнение Пуассона [3]: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936304" y="14942670"/>
                <a:ext cx="8607693" cy="147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/>
                          </m:ctrlPr>
                        </m:fPr>
                        <m:num>
                          <m:r>
                            <a:rPr lang="ru-RU" sz="4000" i="1"/>
                            <m:t>𝜕</m:t>
                          </m:r>
                        </m:num>
                        <m:den>
                          <m:r>
                            <a:rPr lang="ru-RU" sz="4000" i="1"/>
                            <m:t>𝜕</m:t>
                          </m:r>
                          <m:r>
                            <a:rPr lang="ru-RU" sz="4000" i="1"/>
                            <m:t>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sz="4000" i="1"/>
                          </m:ctrlPr>
                        </m:dPr>
                        <m:e>
                          <m:sSub>
                            <m:sSubPr>
                              <m:ctrlPr>
                                <a:rPr lang="ru-RU" sz="4000" i="1"/>
                              </m:ctrlPr>
                            </m:sSubPr>
                            <m:e>
                              <m:r>
                                <a:rPr lang="ru-RU" sz="4000" i="1"/>
                                <m:t>µ</m:t>
                              </m:r>
                            </m:e>
                            <m:sub>
                              <m:r>
                                <a:rPr lang="en-US" sz="4000" i="1"/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4000" i="1"/>
                              </m:ctrlPr>
                            </m:dPr>
                            <m:e>
                              <m:r>
                                <a:rPr lang="en-US" sz="4000" i="1"/>
                                <m:t>−</m:t>
                              </m:r>
                              <m:r>
                                <a:rPr lang="en-US" sz="4000" i="1"/>
                                <m:t>𝑛</m:t>
                              </m:r>
                              <m:f>
                                <m:fPr>
                                  <m:ctrlPr>
                                    <a:rPr lang="ru-RU" sz="4000" i="1"/>
                                  </m:ctrlPr>
                                </m:fPr>
                                <m:num>
                                  <m:r>
                                    <a:rPr lang="en-US" sz="4000" i="1"/>
                                    <m:t>𝜕</m:t>
                                  </m:r>
                                  <m:r>
                                    <a:rPr lang="ru-RU" sz="4000" i="1"/>
                                    <m:t>𝜑</m:t>
                                  </m:r>
                                </m:num>
                                <m:den>
                                  <m:r>
                                    <a:rPr lang="en-US" sz="4000" i="1"/>
                                    <m:t>𝜕</m:t>
                                  </m:r>
                                  <m:r>
                                    <a:rPr lang="en-US" sz="4000" i="1"/>
                                    <m:t>𝑥</m:t>
                                  </m:r>
                                </m:den>
                              </m:f>
                              <m:r>
                                <a:rPr lang="ru-RU" sz="40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4000" i="1"/>
                                  </m:ctrlPr>
                                </m:sSubPr>
                                <m:e>
                                  <m:r>
                                    <a:rPr lang="ru-RU" sz="4000" i="1"/>
                                    <m:t>𝜑</m:t>
                                  </m:r>
                                </m:e>
                                <m:sub>
                                  <m:r>
                                    <a:rPr lang="ru-RU" sz="4000" i="1"/>
                                    <m:t>𝑡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ru-RU" sz="4000" i="1"/>
                                  </m:ctrlPr>
                                </m:fPr>
                                <m:num>
                                  <m:r>
                                    <a:rPr lang="ru-RU" sz="4000" i="1"/>
                                    <m:t>𝜕</m:t>
                                  </m:r>
                                  <m:r>
                                    <a:rPr lang="ru-RU" sz="4000" i="1"/>
                                    <m:t>𝑛</m:t>
                                  </m:r>
                                </m:num>
                                <m:den>
                                  <m:r>
                                    <a:rPr lang="ru-RU" sz="4000" i="1"/>
                                    <m:t>𝜕</m:t>
                                  </m:r>
                                  <m:r>
                                    <a:rPr lang="ru-RU" sz="4000" i="1"/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ru-RU" sz="4000" i="1"/>
                        <m:t>+</m:t>
                      </m:r>
                      <m:r>
                        <a:rPr lang="ru-RU" sz="4000" i="1"/>
                        <m:t>𝐺</m:t>
                      </m:r>
                      <m:r>
                        <a:rPr lang="ru-RU" sz="4000" i="1"/>
                        <m:t>−</m:t>
                      </m:r>
                      <m:r>
                        <a:rPr lang="ru-RU" sz="4000" i="1"/>
                        <m:t>𝑅</m:t>
                      </m:r>
                      <m:r>
                        <a:rPr lang="ru-RU" sz="4000" i="1"/>
                        <m:t>=0,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04" y="14942670"/>
                <a:ext cx="8607693" cy="14754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9721280" y="14948379"/>
                <a:ext cx="9073253" cy="161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/>
                          </m:ctrlPr>
                        </m:fPr>
                        <m:num>
                          <m:r>
                            <a:rPr lang="ru-RU" sz="4400" i="1"/>
                            <m:t>𝜕</m:t>
                          </m:r>
                        </m:num>
                        <m:den>
                          <m:r>
                            <a:rPr lang="ru-RU" sz="4400" i="1"/>
                            <m:t>𝜕</m:t>
                          </m:r>
                          <m:r>
                            <a:rPr lang="ru-RU" sz="4400" i="1"/>
                            <m:t>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u-RU" sz="4400" i="1"/>
                          </m:ctrlPr>
                        </m:dPr>
                        <m:e>
                          <m:sSub>
                            <m:sSubPr>
                              <m:ctrlPr>
                                <a:rPr lang="ru-RU" sz="4400" i="1"/>
                              </m:ctrlPr>
                            </m:sSubPr>
                            <m:e>
                              <m:r>
                                <a:rPr lang="ru-RU" sz="4400" i="1"/>
                                <m:t>µ</m:t>
                              </m:r>
                            </m:e>
                            <m:sub>
                              <m:r>
                                <a:rPr lang="en-US" sz="4400" i="1"/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ru-RU" sz="4400" i="1"/>
                              </m:ctrlPr>
                            </m:dPr>
                            <m:e>
                              <m:r>
                                <a:rPr lang="en-US" sz="4400" i="1"/>
                                <m:t>𝑝</m:t>
                              </m:r>
                              <m:f>
                                <m:fPr>
                                  <m:ctrlPr>
                                    <a:rPr lang="ru-RU" sz="4400" i="1"/>
                                  </m:ctrlPr>
                                </m:fPr>
                                <m:num>
                                  <m:r>
                                    <a:rPr lang="en-US" sz="4400" i="1"/>
                                    <m:t>𝜕</m:t>
                                  </m:r>
                                  <m:r>
                                    <a:rPr lang="ru-RU" sz="4400" i="1"/>
                                    <m:t>𝜑</m:t>
                                  </m:r>
                                </m:num>
                                <m:den>
                                  <m:r>
                                    <a:rPr lang="en-US" sz="4400" i="1"/>
                                    <m:t>𝜕</m:t>
                                  </m:r>
                                  <m:r>
                                    <a:rPr lang="en-US" sz="4400" i="1"/>
                                    <m:t>𝑥</m:t>
                                  </m:r>
                                </m:den>
                              </m:f>
                              <m:r>
                                <a:rPr lang="ru-RU" sz="44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4400" i="1"/>
                                  </m:ctrlPr>
                                </m:sSubPr>
                                <m:e>
                                  <m:r>
                                    <a:rPr lang="ru-RU" sz="4400" i="1"/>
                                    <m:t>𝜑</m:t>
                                  </m:r>
                                </m:e>
                                <m:sub>
                                  <m:r>
                                    <a:rPr lang="ru-RU" sz="4400" i="1"/>
                                    <m:t>𝑡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ru-RU" sz="4400" i="1"/>
                                  </m:ctrlPr>
                                </m:fPr>
                                <m:num>
                                  <m:r>
                                    <a:rPr lang="ru-RU" sz="4400" i="1"/>
                                    <m:t>𝜕</m:t>
                                  </m:r>
                                  <m:r>
                                    <a:rPr lang="ru-RU" sz="4400" i="1"/>
                                    <m:t>𝑝</m:t>
                                  </m:r>
                                </m:num>
                                <m:den>
                                  <m:r>
                                    <a:rPr lang="ru-RU" sz="4400" i="1"/>
                                    <m:t>𝜕</m:t>
                                  </m:r>
                                  <m:r>
                                    <a:rPr lang="ru-RU" sz="4400" i="1"/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ru-RU" sz="4400" i="1"/>
                        <m:t>+</m:t>
                      </m:r>
                      <m:r>
                        <a:rPr lang="ru-RU" sz="4400" i="1"/>
                        <m:t>𝐺</m:t>
                      </m:r>
                      <m:r>
                        <a:rPr lang="ru-RU" sz="4400" i="1"/>
                        <m:t>−</m:t>
                      </m:r>
                      <m:r>
                        <a:rPr lang="ru-RU" sz="4400" i="1"/>
                        <m:t>𝑅</m:t>
                      </m:r>
                      <m:r>
                        <a:rPr lang="ru-RU" sz="4400" i="1"/>
                        <m:t>=0,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80" y="14948379"/>
                <a:ext cx="9073253" cy="16137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9154328" y="15020387"/>
                <a:ext cx="8739700" cy="161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/>
                          </m:ctrlPr>
                        </m:fPr>
                        <m:num>
                          <m:r>
                            <a:rPr lang="ru-RU" sz="4400" i="1"/>
                            <m:t>𝜕</m:t>
                          </m:r>
                        </m:num>
                        <m:den>
                          <m:r>
                            <a:rPr lang="ru-RU" sz="4400" i="1"/>
                            <m:t>𝜕</m:t>
                          </m:r>
                          <m:r>
                            <a:rPr lang="ru-RU" sz="4400" i="1"/>
                            <m:t>𝑥</m:t>
                          </m:r>
                        </m:den>
                      </m:f>
                      <m:d>
                        <m:dPr>
                          <m:ctrlPr>
                            <a:rPr lang="ru-RU" sz="4400" i="1"/>
                          </m:ctrlPr>
                        </m:dPr>
                        <m:e>
                          <m:r>
                            <a:rPr lang="ru-RU" sz="4400" i="1"/>
                            <m:t>𝜀</m:t>
                          </m:r>
                          <m:f>
                            <m:fPr>
                              <m:ctrlPr>
                                <a:rPr lang="ru-RU" sz="4400" i="1"/>
                              </m:ctrlPr>
                            </m:fPr>
                            <m:num>
                              <m:r>
                                <a:rPr lang="ru-RU" sz="4400" i="1"/>
                                <m:t>𝜕𝜑</m:t>
                              </m:r>
                            </m:num>
                            <m:den>
                              <m:r>
                                <a:rPr lang="ru-RU" sz="4400" i="1"/>
                                <m:t>𝜕</m:t>
                              </m:r>
                              <m:r>
                                <a:rPr lang="ru-RU" sz="4400" i="1"/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ru-RU" sz="4400" i="1"/>
                        <m:t>=</m:t>
                      </m:r>
                      <m:f>
                        <m:fPr>
                          <m:ctrlPr>
                            <a:rPr lang="ru-RU" sz="4400" i="1"/>
                          </m:ctrlPr>
                        </m:fPr>
                        <m:num>
                          <m:r>
                            <a:rPr lang="ru-RU" sz="4400" i="1"/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ru-RU" sz="4400" i="1"/>
                              </m:ctrlPr>
                            </m:sSubPr>
                            <m:e>
                              <m:r>
                                <a:rPr lang="ru-RU" sz="4400" i="1"/>
                                <m:t>𝜀</m:t>
                              </m:r>
                            </m:e>
                            <m:sub>
                              <m:r>
                                <a:rPr lang="ru-RU" sz="4400" i="1"/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u-RU" sz="4400" i="1"/>
                          </m:ctrlPr>
                        </m:dPr>
                        <m:e>
                          <m:r>
                            <a:rPr lang="ru-RU" sz="4400" i="1"/>
                            <m:t>𝑛</m:t>
                          </m:r>
                          <m:r>
                            <a:rPr lang="ru-RU" sz="4400" i="1"/>
                            <m:t>−</m:t>
                          </m:r>
                          <m:r>
                            <a:rPr lang="ru-RU" sz="4400" i="1"/>
                            <m:t>𝑝</m:t>
                          </m:r>
                          <m:r>
                            <a:rPr lang="ru-RU" sz="4400" i="1"/>
                            <m:t>−</m:t>
                          </m:r>
                          <m:sSub>
                            <m:sSubPr>
                              <m:ctrlPr>
                                <a:rPr lang="ru-RU" sz="4400" i="1"/>
                              </m:ctrlPr>
                            </m:sSubPr>
                            <m:e>
                              <m:r>
                                <a:rPr lang="ru-RU" sz="4400" i="1"/>
                                <m:t>𝑁</m:t>
                              </m:r>
                            </m:e>
                            <m:sub>
                              <m:r>
                                <a:rPr lang="ru-RU" sz="4400" i="1"/>
                                <m:t>𝐷</m:t>
                              </m:r>
                            </m:sub>
                          </m:sSub>
                          <m:r>
                            <a:rPr lang="ru-RU" sz="4400" i="1"/>
                            <m:t>+</m:t>
                          </m:r>
                          <m:sSub>
                            <m:sSubPr>
                              <m:ctrlPr>
                                <a:rPr lang="ru-RU" sz="4400" i="1"/>
                              </m:ctrlPr>
                            </m:sSubPr>
                            <m:e>
                              <m:r>
                                <a:rPr lang="ru-RU" sz="4400" i="1"/>
                                <m:t>𝑁</m:t>
                              </m:r>
                            </m:e>
                            <m:sub>
                              <m:r>
                                <a:rPr lang="ru-RU" sz="4400" i="1"/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ru-RU" sz="4400" i="1"/>
                        <m:t>,</m:t>
                      </m:r>
                    </m:oMath>
                  </m:oMathPara>
                </a14:m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4328" y="15020387"/>
                <a:ext cx="8739700" cy="16137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936304" y="16900639"/>
            <a:ext cx="269577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концентрация электронов и дырок; </a:t>
            </a:r>
            <a:r>
              <a:rPr lang="ru-RU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4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sz="4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подвижности электронов и дырок;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электрический потенциал;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4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температурный потенциал;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элементарный заряд;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относительная диэлектрическая проницаемость;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sz="4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диэлектрическая постоянная;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скорость оптической генерации электронно-дырочных пар;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скорость рекомбинации электронно-дырочных пар;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концентрация донорной и акцепторной легирующей примеси.</a:t>
            </a:r>
          </a:p>
        </p:txBody>
      </p:sp>
      <p:pic>
        <p:nvPicPr>
          <p:cNvPr id="20" name="Рисунок 1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7164" y="20522530"/>
            <a:ext cx="10618124" cy="835292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945575" y="20815775"/>
            <a:ext cx="15256425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моделирования исследовано влияние толщины пленки CH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эффективность солнечных элементов. Установлено, что максимальная эффективность оптимизированной структуры солнечного элемента TiO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/Cu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составляет 19,3 % при толщине пленки перовскита 450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концентрации дефектов в ней порядка 10</a:t>
            </a:r>
            <a:r>
              <a:rPr lang="ru-RU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максимума связано с конкуренцией между зависимостями тока короткого замыкания и напряжения холостого хода от толщины. Полученные результаты показывают, что пленка CH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большим потенциалом в качестве поглощающего слоя с подходящим неорганическим дырочно-проводящим материалом, таким как Cu</a:t>
            </a:r>
            <a:r>
              <a:rPr lang="ru-RU" sz="4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(более высокая подвижность дырок по сравнению со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Spiro-OMeTAD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для достижения высокой эффективности.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62240" y="28947466"/>
            <a:ext cx="9078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эффективности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 от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пленки CH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411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Александр</cp:lastModifiedBy>
  <cp:revision>395</cp:revision>
  <dcterms:created xsi:type="dcterms:W3CDTF">2010-04-06T13:27:58Z</dcterms:created>
  <dcterms:modified xsi:type="dcterms:W3CDTF">2020-10-16T08:59:37Z</dcterms:modified>
</cp:coreProperties>
</file>